
<file path=[Content_Types].xml><?xml version="1.0" encoding="utf-8"?>
<Types xmlns="http://schemas.openxmlformats.org/package/2006/content-types">
  <Default Extension="xml" ContentType="application/xml"/>
  <Default Extension="jpeg" ContentType="image/jpeg"/>
  <Default Extension="jpg" ContentType="image/jpeg"/>
  <Default Extension="emf" ContentType="image/x-emf"/>
  <Default Extension="rels" ContentType="application/vnd.openxmlformats-package.relationships+xm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5"/>
  </p:notesMasterIdLst>
  <p:sldIdLst>
    <p:sldId id="259" r:id="rId2"/>
    <p:sldId id="256" r:id="rId3"/>
    <p:sldId id="260" r:id="rId4"/>
  </p:sldIdLst>
  <p:sldSz cx="9944100" cy="99425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131">
          <p15:clr>
            <a:srgbClr val="A4A3A4"/>
          </p15:clr>
        </p15:guide>
        <p15:guide id="2" pos="31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4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86" autoAdjust="0"/>
    <p:restoredTop sz="96369" autoAdjust="0"/>
  </p:normalViewPr>
  <p:slideViewPr>
    <p:cSldViewPr snapToGrid="0">
      <p:cViewPr>
        <p:scale>
          <a:sx n="78" d="100"/>
          <a:sy n="78" d="100"/>
        </p:scale>
        <p:origin x="-1016" y="624"/>
      </p:cViewPr>
      <p:guideLst>
        <p:guide orient="horz" pos="3131"/>
        <p:guide pos="31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notesMaster" Target="notesMasters/notesMaster1.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9DF000-9E11-415E-8127-1D0BEC8CD429}" type="datetimeFigureOut">
              <a:rPr lang="fr-FR" smtClean="0"/>
              <a:t>19/11/24</a:t>
            </a:fld>
            <a:endParaRPr lang="fr-FR"/>
          </a:p>
        </p:txBody>
      </p:sp>
      <p:sp>
        <p:nvSpPr>
          <p:cNvPr id="4" name="Espace réservé de l'image des diapositives 3"/>
          <p:cNvSpPr>
            <a:spLocks noGrp="1" noRot="1" noChangeAspect="1"/>
          </p:cNvSpPr>
          <p:nvPr>
            <p:ph type="sldImg" idx="2"/>
          </p:nvPr>
        </p:nvSpPr>
        <p:spPr>
          <a:xfrm>
            <a:off x="1885950" y="1143000"/>
            <a:ext cx="30861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4A47E1-46EA-4A73-ACCF-D081D7EFD90E}" type="slidenum">
              <a:rPr lang="fr-FR" smtClean="0"/>
              <a:t>‹#›</a:t>
            </a:fld>
            <a:endParaRPr lang="fr-FR"/>
          </a:p>
        </p:txBody>
      </p:sp>
    </p:spTree>
    <p:extLst>
      <p:ext uri="{BB962C8B-B14F-4D97-AF65-F5344CB8AC3E}">
        <p14:creationId xmlns:p14="http://schemas.microsoft.com/office/powerpoint/2010/main" val="19533706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B4A47E1-46EA-4A73-ACCF-D081D7EFD90E}" type="slidenum">
              <a:rPr lang="fr-FR" smtClean="0"/>
              <a:t>1</a:t>
            </a:fld>
            <a:endParaRPr lang="fr-FR"/>
          </a:p>
        </p:txBody>
      </p:sp>
    </p:spTree>
    <p:extLst>
      <p:ext uri="{BB962C8B-B14F-4D97-AF65-F5344CB8AC3E}">
        <p14:creationId xmlns:p14="http://schemas.microsoft.com/office/powerpoint/2010/main" val="38743622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La justif du texte principal est trop longue</a:t>
            </a:r>
          </a:p>
        </p:txBody>
      </p:sp>
      <p:sp>
        <p:nvSpPr>
          <p:cNvPr id="4" name="Espace réservé du numéro de diapositive 3"/>
          <p:cNvSpPr>
            <a:spLocks noGrp="1"/>
          </p:cNvSpPr>
          <p:nvPr>
            <p:ph type="sldNum" sz="quarter" idx="5"/>
          </p:nvPr>
        </p:nvSpPr>
        <p:spPr/>
        <p:txBody>
          <a:bodyPr/>
          <a:lstStyle/>
          <a:p>
            <a:fld id="{9B4A47E1-46EA-4A73-ACCF-D081D7EFD90E}" type="slidenum">
              <a:rPr lang="fr-FR" smtClean="0"/>
              <a:t>2</a:t>
            </a:fld>
            <a:endParaRPr lang="fr-FR"/>
          </a:p>
        </p:txBody>
      </p:sp>
    </p:spTree>
    <p:extLst>
      <p:ext uri="{BB962C8B-B14F-4D97-AF65-F5344CB8AC3E}">
        <p14:creationId xmlns:p14="http://schemas.microsoft.com/office/powerpoint/2010/main" val="7310333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B4A47E1-46EA-4A73-ACCF-D081D7EFD90E}" type="slidenum">
              <a:rPr lang="fr-FR" smtClean="0"/>
              <a:t>3</a:t>
            </a:fld>
            <a:endParaRPr lang="fr-FR"/>
          </a:p>
        </p:txBody>
      </p:sp>
    </p:spTree>
    <p:extLst>
      <p:ext uri="{BB962C8B-B14F-4D97-AF65-F5344CB8AC3E}">
        <p14:creationId xmlns:p14="http://schemas.microsoft.com/office/powerpoint/2010/main" val="15863780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745808" y="1627167"/>
            <a:ext cx="8452485" cy="3461467"/>
          </a:xfrm>
        </p:spPr>
        <p:txBody>
          <a:bodyPr anchor="b"/>
          <a:lstStyle>
            <a:lvl1pPr algn="ctr">
              <a:defRPr sz="6525"/>
            </a:lvl1pPr>
          </a:lstStyle>
          <a:p>
            <a:r>
              <a:rPr lang="fr-FR"/>
              <a:t>Modifiez le style du titre</a:t>
            </a:r>
            <a:endParaRPr lang="en-US" dirty="0"/>
          </a:p>
        </p:txBody>
      </p:sp>
      <p:sp>
        <p:nvSpPr>
          <p:cNvPr id="3" name="Subtitle 2"/>
          <p:cNvSpPr>
            <a:spLocks noGrp="1"/>
          </p:cNvSpPr>
          <p:nvPr>
            <p:ph type="subTitle" idx="1"/>
          </p:nvPr>
        </p:nvSpPr>
        <p:spPr>
          <a:xfrm>
            <a:off x="1243013" y="5222121"/>
            <a:ext cx="7458075" cy="2400472"/>
          </a:xfrm>
        </p:spPr>
        <p:txBody>
          <a:bodyPr/>
          <a:lstStyle>
            <a:lvl1pPr marL="0" indent="0" algn="ctr">
              <a:buNone/>
              <a:defRPr sz="2610"/>
            </a:lvl1pPr>
            <a:lvl2pPr marL="497205" indent="0" algn="ctr">
              <a:buNone/>
              <a:defRPr sz="2175"/>
            </a:lvl2pPr>
            <a:lvl3pPr marL="994410" indent="0" algn="ctr">
              <a:buNone/>
              <a:defRPr sz="1958"/>
            </a:lvl3pPr>
            <a:lvl4pPr marL="1491615" indent="0" algn="ctr">
              <a:buNone/>
              <a:defRPr sz="1740"/>
            </a:lvl4pPr>
            <a:lvl5pPr marL="1988820" indent="0" algn="ctr">
              <a:buNone/>
              <a:defRPr sz="1740"/>
            </a:lvl5pPr>
            <a:lvl6pPr marL="2486025" indent="0" algn="ctr">
              <a:buNone/>
              <a:defRPr sz="1740"/>
            </a:lvl6pPr>
            <a:lvl7pPr marL="2983230" indent="0" algn="ctr">
              <a:buNone/>
              <a:defRPr sz="1740"/>
            </a:lvl7pPr>
            <a:lvl8pPr marL="3480435" indent="0" algn="ctr">
              <a:buNone/>
              <a:defRPr sz="1740"/>
            </a:lvl8pPr>
            <a:lvl9pPr marL="3977640" indent="0" algn="ctr">
              <a:buNone/>
              <a:defRPr sz="174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DADC9494-4D50-2349-8B61-D0393EB95D7E}" type="datetimeFigureOut">
              <a:rPr lang="fr-FR" smtClean="0"/>
              <a:t>19/11/24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62C86EA-D7CF-CD46-BE83-F50F27A8305F}" type="slidenum">
              <a:rPr lang="fr-FR" smtClean="0"/>
              <a:t>‹#›</a:t>
            </a:fld>
            <a:endParaRPr lang="fr-FR"/>
          </a:p>
        </p:txBody>
      </p:sp>
    </p:spTree>
    <p:extLst>
      <p:ext uri="{BB962C8B-B14F-4D97-AF65-F5344CB8AC3E}">
        <p14:creationId xmlns:p14="http://schemas.microsoft.com/office/powerpoint/2010/main" val="3506529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ADC9494-4D50-2349-8B61-D0393EB95D7E}" type="datetimeFigureOut">
              <a:rPr lang="fr-FR" smtClean="0"/>
              <a:t>19/11/24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62C86EA-D7CF-CD46-BE83-F50F27A8305F}" type="slidenum">
              <a:rPr lang="fr-FR" smtClean="0"/>
              <a:t>‹#›</a:t>
            </a:fld>
            <a:endParaRPr lang="fr-FR"/>
          </a:p>
        </p:txBody>
      </p:sp>
    </p:spTree>
    <p:extLst>
      <p:ext uri="{BB962C8B-B14F-4D97-AF65-F5344CB8AC3E}">
        <p14:creationId xmlns:p14="http://schemas.microsoft.com/office/powerpoint/2010/main" val="33817388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16247" y="529347"/>
            <a:ext cx="2144197" cy="842582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83658" y="529347"/>
            <a:ext cx="6308288" cy="842582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ADC9494-4D50-2349-8B61-D0393EB95D7E}" type="datetimeFigureOut">
              <a:rPr lang="fr-FR" smtClean="0"/>
              <a:t>19/11/24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62C86EA-D7CF-CD46-BE83-F50F27A8305F}" type="slidenum">
              <a:rPr lang="fr-FR" smtClean="0"/>
              <a:t>‹#›</a:t>
            </a:fld>
            <a:endParaRPr lang="fr-FR"/>
          </a:p>
        </p:txBody>
      </p:sp>
    </p:spTree>
    <p:extLst>
      <p:ext uri="{BB962C8B-B14F-4D97-AF65-F5344CB8AC3E}">
        <p14:creationId xmlns:p14="http://schemas.microsoft.com/office/powerpoint/2010/main" val="2990316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ADC9494-4D50-2349-8B61-D0393EB95D7E}" type="datetimeFigureOut">
              <a:rPr lang="fr-FR" smtClean="0"/>
              <a:t>19/11/24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62C86EA-D7CF-CD46-BE83-F50F27A8305F}" type="slidenum">
              <a:rPr lang="fr-FR" smtClean="0"/>
              <a:t>‹#›</a:t>
            </a:fld>
            <a:endParaRPr lang="fr-FR"/>
          </a:p>
        </p:txBody>
      </p:sp>
    </p:spTree>
    <p:extLst>
      <p:ext uri="{BB962C8B-B14F-4D97-AF65-F5344CB8AC3E}">
        <p14:creationId xmlns:p14="http://schemas.microsoft.com/office/powerpoint/2010/main" val="470184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8478" y="2478726"/>
            <a:ext cx="8576786" cy="4135809"/>
          </a:xfrm>
        </p:spPr>
        <p:txBody>
          <a:bodyPr anchor="b"/>
          <a:lstStyle>
            <a:lvl1pPr>
              <a:defRPr sz="6525"/>
            </a:lvl1pPr>
          </a:lstStyle>
          <a:p>
            <a:r>
              <a:rPr lang="fr-FR"/>
              <a:t>Modifiez le style du titre</a:t>
            </a:r>
            <a:endParaRPr lang="en-US" dirty="0"/>
          </a:p>
        </p:txBody>
      </p:sp>
      <p:sp>
        <p:nvSpPr>
          <p:cNvPr id="3" name="Text Placeholder 2"/>
          <p:cNvSpPr>
            <a:spLocks noGrp="1"/>
          </p:cNvSpPr>
          <p:nvPr>
            <p:ph type="body" idx="1"/>
          </p:nvPr>
        </p:nvSpPr>
        <p:spPr>
          <a:xfrm>
            <a:off x="678478" y="6653661"/>
            <a:ext cx="8576786" cy="2174924"/>
          </a:xfrm>
        </p:spPr>
        <p:txBody>
          <a:bodyPr/>
          <a:lstStyle>
            <a:lvl1pPr marL="0" indent="0">
              <a:buNone/>
              <a:defRPr sz="2610">
                <a:solidFill>
                  <a:schemeClr val="tx1"/>
                </a:solidFill>
              </a:defRPr>
            </a:lvl1pPr>
            <a:lvl2pPr marL="497205" indent="0">
              <a:buNone/>
              <a:defRPr sz="2175">
                <a:solidFill>
                  <a:schemeClr val="tx1">
                    <a:tint val="75000"/>
                  </a:schemeClr>
                </a:solidFill>
              </a:defRPr>
            </a:lvl2pPr>
            <a:lvl3pPr marL="994410" indent="0">
              <a:buNone/>
              <a:defRPr sz="1958">
                <a:solidFill>
                  <a:schemeClr val="tx1">
                    <a:tint val="75000"/>
                  </a:schemeClr>
                </a:solidFill>
              </a:defRPr>
            </a:lvl3pPr>
            <a:lvl4pPr marL="1491615" indent="0">
              <a:buNone/>
              <a:defRPr sz="1740">
                <a:solidFill>
                  <a:schemeClr val="tx1">
                    <a:tint val="75000"/>
                  </a:schemeClr>
                </a:solidFill>
              </a:defRPr>
            </a:lvl4pPr>
            <a:lvl5pPr marL="1988820" indent="0">
              <a:buNone/>
              <a:defRPr sz="1740">
                <a:solidFill>
                  <a:schemeClr val="tx1">
                    <a:tint val="75000"/>
                  </a:schemeClr>
                </a:solidFill>
              </a:defRPr>
            </a:lvl5pPr>
            <a:lvl6pPr marL="2486025" indent="0">
              <a:buNone/>
              <a:defRPr sz="1740">
                <a:solidFill>
                  <a:schemeClr val="tx1">
                    <a:tint val="75000"/>
                  </a:schemeClr>
                </a:solidFill>
              </a:defRPr>
            </a:lvl6pPr>
            <a:lvl7pPr marL="2983230" indent="0">
              <a:buNone/>
              <a:defRPr sz="1740">
                <a:solidFill>
                  <a:schemeClr val="tx1">
                    <a:tint val="75000"/>
                  </a:schemeClr>
                </a:solidFill>
              </a:defRPr>
            </a:lvl7pPr>
            <a:lvl8pPr marL="3480435" indent="0">
              <a:buNone/>
              <a:defRPr sz="1740">
                <a:solidFill>
                  <a:schemeClr val="tx1">
                    <a:tint val="75000"/>
                  </a:schemeClr>
                </a:solidFill>
              </a:defRPr>
            </a:lvl8pPr>
            <a:lvl9pPr marL="3977640" indent="0">
              <a:buNone/>
              <a:defRPr sz="174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DADC9494-4D50-2349-8B61-D0393EB95D7E}" type="datetimeFigureOut">
              <a:rPr lang="fr-FR" smtClean="0"/>
              <a:t>19/11/24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62C86EA-D7CF-CD46-BE83-F50F27A8305F}" type="slidenum">
              <a:rPr lang="fr-FR" smtClean="0"/>
              <a:t>‹#›</a:t>
            </a:fld>
            <a:endParaRPr lang="fr-FR"/>
          </a:p>
        </p:txBody>
      </p:sp>
    </p:spTree>
    <p:extLst>
      <p:ext uri="{BB962C8B-B14F-4D97-AF65-F5344CB8AC3E}">
        <p14:creationId xmlns:p14="http://schemas.microsoft.com/office/powerpoint/2010/main" val="1217346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83657" y="2646734"/>
            <a:ext cx="4226243" cy="630843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34200" y="2646734"/>
            <a:ext cx="4226243" cy="630843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DADC9494-4D50-2349-8B61-D0393EB95D7E}" type="datetimeFigureOut">
              <a:rPr lang="fr-FR" smtClean="0"/>
              <a:t>19/11/24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62C86EA-D7CF-CD46-BE83-F50F27A8305F}" type="slidenum">
              <a:rPr lang="fr-FR" smtClean="0"/>
              <a:t>‹#›</a:t>
            </a:fld>
            <a:endParaRPr lang="fr-FR"/>
          </a:p>
        </p:txBody>
      </p:sp>
    </p:spTree>
    <p:extLst>
      <p:ext uri="{BB962C8B-B14F-4D97-AF65-F5344CB8AC3E}">
        <p14:creationId xmlns:p14="http://schemas.microsoft.com/office/powerpoint/2010/main" val="249748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84952" y="529349"/>
            <a:ext cx="8576786" cy="1921760"/>
          </a:xfrm>
        </p:spPr>
        <p:txBody>
          <a:bodyPr/>
          <a:lstStyle/>
          <a:p>
            <a:r>
              <a:rPr lang="fr-FR"/>
              <a:t>Modifiez le style du titre</a:t>
            </a:r>
            <a:endParaRPr lang="en-US" dirty="0"/>
          </a:p>
        </p:txBody>
      </p:sp>
      <p:sp>
        <p:nvSpPr>
          <p:cNvPr id="3" name="Text Placeholder 2"/>
          <p:cNvSpPr>
            <a:spLocks noGrp="1"/>
          </p:cNvSpPr>
          <p:nvPr>
            <p:ph type="body" idx="1"/>
          </p:nvPr>
        </p:nvSpPr>
        <p:spPr>
          <a:xfrm>
            <a:off x="684953" y="2437297"/>
            <a:ext cx="4206820" cy="1194482"/>
          </a:xfrm>
        </p:spPr>
        <p:txBody>
          <a:bodyPr anchor="b"/>
          <a:lstStyle>
            <a:lvl1pPr marL="0" indent="0">
              <a:buNone/>
              <a:defRPr sz="2610" b="1"/>
            </a:lvl1pPr>
            <a:lvl2pPr marL="497205" indent="0">
              <a:buNone/>
              <a:defRPr sz="2175" b="1"/>
            </a:lvl2pPr>
            <a:lvl3pPr marL="994410" indent="0">
              <a:buNone/>
              <a:defRPr sz="1958" b="1"/>
            </a:lvl3pPr>
            <a:lvl4pPr marL="1491615" indent="0">
              <a:buNone/>
              <a:defRPr sz="1740" b="1"/>
            </a:lvl4pPr>
            <a:lvl5pPr marL="1988820" indent="0">
              <a:buNone/>
              <a:defRPr sz="1740" b="1"/>
            </a:lvl5pPr>
            <a:lvl6pPr marL="2486025" indent="0">
              <a:buNone/>
              <a:defRPr sz="1740" b="1"/>
            </a:lvl6pPr>
            <a:lvl7pPr marL="2983230" indent="0">
              <a:buNone/>
              <a:defRPr sz="1740" b="1"/>
            </a:lvl7pPr>
            <a:lvl8pPr marL="3480435" indent="0">
              <a:buNone/>
              <a:defRPr sz="1740" b="1"/>
            </a:lvl8pPr>
            <a:lvl9pPr marL="3977640" indent="0">
              <a:buNone/>
              <a:defRPr sz="1740" b="1"/>
            </a:lvl9pPr>
          </a:lstStyle>
          <a:p>
            <a:pPr lvl="0"/>
            <a:r>
              <a:rPr lang="fr-FR"/>
              <a:t>Cliquez pour modifier les styles du texte du masque</a:t>
            </a:r>
          </a:p>
        </p:txBody>
      </p:sp>
      <p:sp>
        <p:nvSpPr>
          <p:cNvPr id="4" name="Content Placeholder 3"/>
          <p:cNvSpPr>
            <a:spLocks noGrp="1"/>
          </p:cNvSpPr>
          <p:nvPr>
            <p:ph sz="half" idx="2"/>
          </p:nvPr>
        </p:nvSpPr>
        <p:spPr>
          <a:xfrm>
            <a:off x="684953" y="3631779"/>
            <a:ext cx="4206820" cy="53418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34201" y="2437297"/>
            <a:ext cx="4227538" cy="1194482"/>
          </a:xfrm>
        </p:spPr>
        <p:txBody>
          <a:bodyPr anchor="b"/>
          <a:lstStyle>
            <a:lvl1pPr marL="0" indent="0">
              <a:buNone/>
              <a:defRPr sz="2610" b="1"/>
            </a:lvl1pPr>
            <a:lvl2pPr marL="497205" indent="0">
              <a:buNone/>
              <a:defRPr sz="2175" b="1"/>
            </a:lvl2pPr>
            <a:lvl3pPr marL="994410" indent="0">
              <a:buNone/>
              <a:defRPr sz="1958" b="1"/>
            </a:lvl3pPr>
            <a:lvl4pPr marL="1491615" indent="0">
              <a:buNone/>
              <a:defRPr sz="1740" b="1"/>
            </a:lvl4pPr>
            <a:lvl5pPr marL="1988820" indent="0">
              <a:buNone/>
              <a:defRPr sz="1740" b="1"/>
            </a:lvl5pPr>
            <a:lvl6pPr marL="2486025" indent="0">
              <a:buNone/>
              <a:defRPr sz="1740" b="1"/>
            </a:lvl6pPr>
            <a:lvl7pPr marL="2983230" indent="0">
              <a:buNone/>
              <a:defRPr sz="1740" b="1"/>
            </a:lvl7pPr>
            <a:lvl8pPr marL="3480435" indent="0">
              <a:buNone/>
              <a:defRPr sz="1740" b="1"/>
            </a:lvl8pPr>
            <a:lvl9pPr marL="3977640" indent="0">
              <a:buNone/>
              <a:defRPr sz="1740" b="1"/>
            </a:lvl9pPr>
          </a:lstStyle>
          <a:p>
            <a:pPr lvl="0"/>
            <a:r>
              <a:rPr lang="fr-FR"/>
              <a:t>Cliquez pour modifier les styles du texte du masque</a:t>
            </a:r>
          </a:p>
        </p:txBody>
      </p:sp>
      <p:sp>
        <p:nvSpPr>
          <p:cNvPr id="6" name="Content Placeholder 5"/>
          <p:cNvSpPr>
            <a:spLocks noGrp="1"/>
          </p:cNvSpPr>
          <p:nvPr>
            <p:ph sz="quarter" idx="4"/>
          </p:nvPr>
        </p:nvSpPr>
        <p:spPr>
          <a:xfrm>
            <a:off x="5034201" y="3631779"/>
            <a:ext cx="4227538" cy="53418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DADC9494-4D50-2349-8B61-D0393EB95D7E}" type="datetimeFigureOut">
              <a:rPr lang="fr-FR" smtClean="0"/>
              <a:t>19/11/24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F62C86EA-D7CF-CD46-BE83-F50F27A8305F}" type="slidenum">
              <a:rPr lang="fr-FR" smtClean="0"/>
              <a:t>‹#›</a:t>
            </a:fld>
            <a:endParaRPr lang="fr-FR"/>
          </a:p>
        </p:txBody>
      </p:sp>
    </p:spTree>
    <p:extLst>
      <p:ext uri="{BB962C8B-B14F-4D97-AF65-F5344CB8AC3E}">
        <p14:creationId xmlns:p14="http://schemas.microsoft.com/office/powerpoint/2010/main" val="1057219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DADC9494-4D50-2349-8B61-D0393EB95D7E}" type="datetimeFigureOut">
              <a:rPr lang="fr-FR" smtClean="0"/>
              <a:t>19/11/24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F62C86EA-D7CF-CD46-BE83-F50F27A8305F}" type="slidenum">
              <a:rPr lang="fr-FR" smtClean="0"/>
              <a:t>‹#›</a:t>
            </a:fld>
            <a:endParaRPr lang="fr-FR"/>
          </a:p>
        </p:txBody>
      </p:sp>
    </p:spTree>
    <p:extLst>
      <p:ext uri="{BB962C8B-B14F-4D97-AF65-F5344CB8AC3E}">
        <p14:creationId xmlns:p14="http://schemas.microsoft.com/office/powerpoint/2010/main" val="2220759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DC9494-4D50-2349-8B61-D0393EB95D7E}" type="datetimeFigureOut">
              <a:rPr lang="fr-FR" smtClean="0"/>
              <a:t>19/11/24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F62C86EA-D7CF-CD46-BE83-F50F27A8305F}" type="slidenum">
              <a:rPr lang="fr-FR" smtClean="0"/>
              <a:t>‹#›</a:t>
            </a:fld>
            <a:endParaRPr lang="fr-FR"/>
          </a:p>
        </p:txBody>
      </p:sp>
    </p:spTree>
    <p:extLst>
      <p:ext uri="{BB962C8B-B14F-4D97-AF65-F5344CB8AC3E}">
        <p14:creationId xmlns:p14="http://schemas.microsoft.com/office/powerpoint/2010/main" val="105236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4952" y="662834"/>
            <a:ext cx="3207231" cy="2319920"/>
          </a:xfrm>
        </p:spPr>
        <p:txBody>
          <a:bodyPr anchor="b"/>
          <a:lstStyle>
            <a:lvl1pPr>
              <a:defRPr sz="3480"/>
            </a:lvl1pPr>
          </a:lstStyle>
          <a:p>
            <a:r>
              <a:rPr lang="fr-FR"/>
              <a:t>Modifiez le style du titre</a:t>
            </a:r>
            <a:endParaRPr lang="en-US" dirty="0"/>
          </a:p>
        </p:txBody>
      </p:sp>
      <p:sp>
        <p:nvSpPr>
          <p:cNvPr id="3" name="Content Placeholder 2"/>
          <p:cNvSpPr>
            <a:spLocks noGrp="1"/>
          </p:cNvSpPr>
          <p:nvPr>
            <p:ph idx="1"/>
          </p:nvPr>
        </p:nvSpPr>
        <p:spPr>
          <a:xfrm>
            <a:off x="4227538" y="1431540"/>
            <a:ext cx="5034201" cy="7065628"/>
          </a:xfrm>
        </p:spPr>
        <p:txBody>
          <a:bodyPr/>
          <a:lstStyle>
            <a:lvl1pPr>
              <a:defRPr sz="3480"/>
            </a:lvl1pPr>
            <a:lvl2pPr>
              <a:defRPr sz="3045"/>
            </a:lvl2pPr>
            <a:lvl3pPr>
              <a:defRPr sz="2610"/>
            </a:lvl3pPr>
            <a:lvl4pPr>
              <a:defRPr sz="2175"/>
            </a:lvl4pPr>
            <a:lvl5pPr>
              <a:defRPr sz="2175"/>
            </a:lvl5pPr>
            <a:lvl6pPr>
              <a:defRPr sz="2175"/>
            </a:lvl6pPr>
            <a:lvl7pPr>
              <a:defRPr sz="2175"/>
            </a:lvl7pPr>
            <a:lvl8pPr>
              <a:defRPr sz="2175"/>
            </a:lvl8pPr>
            <a:lvl9pPr>
              <a:defRPr sz="2175"/>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84952" y="2982754"/>
            <a:ext cx="3207231" cy="5525921"/>
          </a:xfrm>
        </p:spPr>
        <p:txBody>
          <a:bodyPr/>
          <a:lstStyle>
            <a:lvl1pPr marL="0" indent="0">
              <a:buNone/>
              <a:defRPr sz="1740"/>
            </a:lvl1pPr>
            <a:lvl2pPr marL="497205" indent="0">
              <a:buNone/>
              <a:defRPr sz="1523"/>
            </a:lvl2pPr>
            <a:lvl3pPr marL="994410" indent="0">
              <a:buNone/>
              <a:defRPr sz="1305"/>
            </a:lvl3pPr>
            <a:lvl4pPr marL="1491615" indent="0">
              <a:buNone/>
              <a:defRPr sz="1088"/>
            </a:lvl4pPr>
            <a:lvl5pPr marL="1988820" indent="0">
              <a:buNone/>
              <a:defRPr sz="1088"/>
            </a:lvl5pPr>
            <a:lvl6pPr marL="2486025" indent="0">
              <a:buNone/>
              <a:defRPr sz="1088"/>
            </a:lvl6pPr>
            <a:lvl7pPr marL="2983230" indent="0">
              <a:buNone/>
              <a:defRPr sz="1088"/>
            </a:lvl7pPr>
            <a:lvl8pPr marL="3480435" indent="0">
              <a:buNone/>
              <a:defRPr sz="1088"/>
            </a:lvl8pPr>
            <a:lvl9pPr marL="3977640" indent="0">
              <a:buNone/>
              <a:defRPr sz="1088"/>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DADC9494-4D50-2349-8B61-D0393EB95D7E}" type="datetimeFigureOut">
              <a:rPr lang="fr-FR" smtClean="0"/>
              <a:t>19/11/24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62C86EA-D7CF-CD46-BE83-F50F27A8305F}" type="slidenum">
              <a:rPr lang="fr-FR" smtClean="0"/>
              <a:t>‹#›</a:t>
            </a:fld>
            <a:endParaRPr lang="fr-FR"/>
          </a:p>
        </p:txBody>
      </p:sp>
    </p:spTree>
    <p:extLst>
      <p:ext uri="{BB962C8B-B14F-4D97-AF65-F5344CB8AC3E}">
        <p14:creationId xmlns:p14="http://schemas.microsoft.com/office/powerpoint/2010/main" val="413179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4952" y="662834"/>
            <a:ext cx="3207231" cy="2319920"/>
          </a:xfrm>
        </p:spPr>
        <p:txBody>
          <a:bodyPr anchor="b"/>
          <a:lstStyle>
            <a:lvl1pPr>
              <a:defRPr sz="3480"/>
            </a:lvl1pPr>
          </a:lstStyle>
          <a:p>
            <a:r>
              <a:rPr lang="fr-FR"/>
              <a:t>Modifiez le style du titre</a:t>
            </a:r>
            <a:endParaRPr lang="en-US" dirty="0"/>
          </a:p>
        </p:txBody>
      </p:sp>
      <p:sp>
        <p:nvSpPr>
          <p:cNvPr id="3" name="Picture Placeholder 2"/>
          <p:cNvSpPr>
            <a:spLocks noGrp="1" noChangeAspect="1"/>
          </p:cNvSpPr>
          <p:nvPr>
            <p:ph type="pic" idx="1"/>
          </p:nvPr>
        </p:nvSpPr>
        <p:spPr>
          <a:xfrm>
            <a:off x="4227538" y="1431540"/>
            <a:ext cx="5034201" cy="7065628"/>
          </a:xfrm>
        </p:spPr>
        <p:txBody>
          <a:bodyPr anchor="t"/>
          <a:lstStyle>
            <a:lvl1pPr marL="0" indent="0">
              <a:buNone/>
              <a:defRPr sz="3480"/>
            </a:lvl1pPr>
            <a:lvl2pPr marL="497205" indent="0">
              <a:buNone/>
              <a:defRPr sz="3045"/>
            </a:lvl2pPr>
            <a:lvl3pPr marL="994410" indent="0">
              <a:buNone/>
              <a:defRPr sz="2610"/>
            </a:lvl3pPr>
            <a:lvl4pPr marL="1491615" indent="0">
              <a:buNone/>
              <a:defRPr sz="2175"/>
            </a:lvl4pPr>
            <a:lvl5pPr marL="1988820" indent="0">
              <a:buNone/>
              <a:defRPr sz="2175"/>
            </a:lvl5pPr>
            <a:lvl6pPr marL="2486025" indent="0">
              <a:buNone/>
              <a:defRPr sz="2175"/>
            </a:lvl6pPr>
            <a:lvl7pPr marL="2983230" indent="0">
              <a:buNone/>
              <a:defRPr sz="2175"/>
            </a:lvl7pPr>
            <a:lvl8pPr marL="3480435" indent="0">
              <a:buNone/>
              <a:defRPr sz="2175"/>
            </a:lvl8pPr>
            <a:lvl9pPr marL="3977640" indent="0">
              <a:buNone/>
              <a:defRPr sz="2175"/>
            </a:lvl9pPr>
          </a:lstStyle>
          <a:p>
            <a:r>
              <a:rPr lang="fr-FR"/>
              <a:t>Cliquez sur l'icône pour ajouter une image</a:t>
            </a:r>
            <a:endParaRPr lang="en-US" dirty="0"/>
          </a:p>
        </p:txBody>
      </p:sp>
      <p:sp>
        <p:nvSpPr>
          <p:cNvPr id="4" name="Text Placeholder 3"/>
          <p:cNvSpPr>
            <a:spLocks noGrp="1"/>
          </p:cNvSpPr>
          <p:nvPr>
            <p:ph type="body" sz="half" idx="2"/>
          </p:nvPr>
        </p:nvSpPr>
        <p:spPr>
          <a:xfrm>
            <a:off x="684952" y="2982754"/>
            <a:ext cx="3207231" cy="5525921"/>
          </a:xfrm>
        </p:spPr>
        <p:txBody>
          <a:bodyPr/>
          <a:lstStyle>
            <a:lvl1pPr marL="0" indent="0">
              <a:buNone/>
              <a:defRPr sz="1740"/>
            </a:lvl1pPr>
            <a:lvl2pPr marL="497205" indent="0">
              <a:buNone/>
              <a:defRPr sz="1523"/>
            </a:lvl2pPr>
            <a:lvl3pPr marL="994410" indent="0">
              <a:buNone/>
              <a:defRPr sz="1305"/>
            </a:lvl3pPr>
            <a:lvl4pPr marL="1491615" indent="0">
              <a:buNone/>
              <a:defRPr sz="1088"/>
            </a:lvl4pPr>
            <a:lvl5pPr marL="1988820" indent="0">
              <a:buNone/>
              <a:defRPr sz="1088"/>
            </a:lvl5pPr>
            <a:lvl6pPr marL="2486025" indent="0">
              <a:buNone/>
              <a:defRPr sz="1088"/>
            </a:lvl6pPr>
            <a:lvl7pPr marL="2983230" indent="0">
              <a:buNone/>
              <a:defRPr sz="1088"/>
            </a:lvl7pPr>
            <a:lvl8pPr marL="3480435" indent="0">
              <a:buNone/>
              <a:defRPr sz="1088"/>
            </a:lvl8pPr>
            <a:lvl9pPr marL="3977640" indent="0">
              <a:buNone/>
              <a:defRPr sz="1088"/>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DADC9494-4D50-2349-8B61-D0393EB95D7E}" type="datetimeFigureOut">
              <a:rPr lang="fr-FR" smtClean="0"/>
              <a:t>19/11/24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62C86EA-D7CF-CD46-BE83-F50F27A8305F}" type="slidenum">
              <a:rPr lang="fr-FR" smtClean="0"/>
              <a:t>‹#›</a:t>
            </a:fld>
            <a:endParaRPr lang="fr-FR"/>
          </a:p>
        </p:txBody>
      </p:sp>
    </p:spTree>
    <p:extLst>
      <p:ext uri="{BB962C8B-B14F-4D97-AF65-F5344CB8AC3E}">
        <p14:creationId xmlns:p14="http://schemas.microsoft.com/office/powerpoint/2010/main" val="112903368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3657" y="529349"/>
            <a:ext cx="8576786" cy="192176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83657" y="2646734"/>
            <a:ext cx="8576786" cy="630843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683657" y="9215239"/>
            <a:ext cx="2237423" cy="529347"/>
          </a:xfrm>
          <a:prstGeom prst="rect">
            <a:avLst/>
          </a:prstGeom>
        </p:spPr>
        <p:txBody>
          <a:bodyPr vert="horz" lIns="91440" tIns="45720" rIns="91440" bIns="45720" rtlCol="0" anchor="ctr"/>
          <a:lstStyle>
            <a:lvl1pPr algn="l">
              <a:defRPr sz="1305">
                <a:solidFill>
                  <a:schemeClr val="tx1">
                    <a:tint val="75000"/>
                  </a:schemeClr>
                </a:solidFill>
              </a:defRPr>
            </a:lvl1pPr>
          </a:lstStyle>
          <a:p>
            <a:fld id="{DADC9494-4D50-2349-8B61-D0393EB95D7E}" type="datetimeFigureOut">
              <a:rPr lang="fr-FR" smtClean="0"/>
              <a:t>19/11/24</a:t>
            </a:fld>
            <a:endParaRPr lang="fr-FR"/>
          </a:p>
        </p:txBody>
      </p:sp>
      <p:sp>
        <p:nvSpPr>
          <p:cNvPr id="5" name="Footer Placeholder 4"/>
          <p:cNvSpPr>
            <a:spLocks noGrp="1"/>
          </p:cNvSpPr>
          <p:nvPr>
            <p:ph type="ftr" sz="quarter" idx="3"/>
          </p:nvPr>
        </p:nvSpPr>
        <p:spPr>
          <a:xfrm>
            <a:off x="3293983" y="9215239"/>
            <a:ext cx="3356134" cy="529347"/>
          </a:xfrm>
          <a:prstGeom prst="rect">
            <a:avLst/>
          </a:prstGeom>
        </p:spPr>
        <p:txBody>
          <a:bodyPr vert="horz" lIns="91440" tIns="45720" rIns="91440" bIns="45720" rtlCol="0" anchor="ctr"/>
          <a:lstStyle>
            <a:lvl1pPr algn="ctr">
              <a:defRPr sz="1305">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7023020" y="9215239"/>
            <a:ext cx="2237423" cy="529347"/>
          </a:xfrm>
          <a:prstGeom prst="rect">
            <a:avLst/>
          </a:prstGeom>
        </p:spPr>
        <p:txBody>
          <a:bodyPr vert="horz" lIns="91440" tIns="45720" rIns="91440" bIns="45720" rtlCol="0" anchor="ctr"/>
          <a:lstStyle>
            <a:lvl1pPr algn="r">
              <a:defRPr sz="1305">
                <a:solidFill>
                  <a:schemeClr val="tx1">
                    <a:tint val="75000"/>
                  </a:schemeClr>
                </a:solidFill>
              </a:defRPr>
            </a:lvl1pPr>
          </a:lstStyle>
          <a:p>
            <a:fld id="{F62C86EA-D7CF-CD46-BE83-F50F27A8305F}" type="slidenum">
              <a:rPr lang="fr-FR" smtClean="0"/>
              <a:t>‹#›</a:t>
            </a:fld>
            <a:endParaRPr lang="fr-FR"/>
          </a:p>
        </p:txBody>
      </p:sp>
    </p:spTree>
    <p:extLst>
      <p:ext uri="{BB962C8B-B14F-4D97-AF65-F5344CB8AC3E}">
        <p14:creationId xmlns:p14="http://schemas.microsoft.com/office/powerpoint/2010/main" val="27167642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94410" rtl="0" eaLnBrk="1" latinLnBrk="0" hangingPunct="1">
        <a:lnSpc>
          <a:spcPct val="90000"/>
        </a:lnSpc>
        <a:spcBef>
          <a:spcPct val="0"/>
        </a:spcBef>
        <a:buNone/>
        <a:defRPr sz="4785" kern="1200">
          <a:solidFill>
            <a:schemeClr val="tx1"/>
          </a:solidFill>
          <a:latin typeface="+mj-lt"/>
          <a:ea typeface="+mj-ea"/>
          <a:cs typeface="+mj-cs"/>
        </a:defRPr>
      </a:lvl1pPr>
    </p:titleStyle>
    <p:bodyStyle>
      <a:lvl1pPr marL="248603" indent="-248603" algn="l" defTabSz="994410" rtl="0" eaLnBrk="1" latinLnBrk="0" hangingPunct="1">
        <a:lnSpc>
          <a:spcPct val="90000"/>
        </a:lnSpc>
        <a:spcBef>
          <a:spcPts val="1088"/>
        </a:spcBef>
        <a:buFont typeface="Arial" panose="020B0604020202020204" pitchFamily="34" charset="0"/>
        <a:buChar char="•"/>
        <a:defRPr sz="3045" kern="1200">
          <a:solidFill>
            <a:schemeClr val="tx1"/>
          </a:solidFill>
          <a:latin typeface="+mn-lt"/>
          <a:ea typeface="+mn-ea"/>
          <a:cs typeface="+mn-cs"/>
        </a:defRPr>
      </a:lvl1pPr>
      <a:lvl2pPr marL="745808" indent="-248603" algn="l" defTabSz="994410" rtl="0" eaLnBrk="1" latinLnBrk="0" hangingPunct="1">
        <a:lnSpc>
          <a:spcPct val="90000"/>
        </a:lnSpc>
        <a:spcBef>
          <a:spcPts val="544"/>
        </a:spcBef>
        <a:buFont typeface="Arial" panose="020B0604020202020204" pitchFamily="34" charset="0"/>
        <a:buChar char="•"/>
        <a:defRPr sz="2610" kern="1200">
          <a:solidFill>
            <a:schemeClr val="tx1"/>
          </a:solidFill>
          <a:latin typeface="+mn-lt"/>
          <a:ea typeface="+mn-ea"/>
          <a:cs typeface="+mn-cs"/>
        </a:defRPr>
      </a:lvl2pPr>
      <a:lvl3pPr marL="1243013" indent="-248603" algn="l" defTabSz="994410" rtl="0" eaLnBrk="1" latinLnBrk="0" hangingPunct="1">
        <a:lnSpc>
          <a:spcPct val="90000"/>
        </a:lnSpc>
        <a:spcBef>
          <a:spcPts val="544"/>
        </a:spcBef>
        <a:buFont typeface="Arial" panose="020B0604020202020204" pitchFamily="34" charset="0"/>
        <a:buChar char="•"/>
        <a:defRPr sz="2175" kern="1200">
          <a:solidFill>
            <a:schemeClr val="tx1"/>
          </a:solidFill>
          <a:latin typeface="+mn-lt"/>
          <a:ea typeface="+mn-ea"/>
          <a:cs typeface="+mn-cs"/>
        </a:defRPr>
      </a:lvl3pPr>
      <a:lvl4pPr marL="1740218" indent="-248603" algn="l" defTabSz="994410" rtl="0" eaLnBrk="1" latinLnBrk="0" hangingPunct="1">
        <a:lnSpc>
          <a:spcPct val="90000"/>
        </a:lnSpc>
        <a:spcBef>
          <a:spcPts val="544"/>
        </a:spcBef>
        <a:buFont typeface="Arial" panose="020B0604020202020204" pitchFamily="34" charset="0"/>
        <a:buChar char="•"/>
        <a:defRPr sz="1958" kern="1200">
          <a:solidFill>
            <a:schemeClr val="tx1"/>
          </a:solidFill>
          <a:latin typeface="+mn-lt"/>
          <a:ea typeface="+mn-ea"/>
          <a:cs typeface="+mn-cs"/>
        </a:defRPr>
      </a:lvl4pPr>
      <a:lvl5pPr marL="2237423" indent="-248603" algn="l" defTabSz="994410" rtl="0" eaLnBrk="1" latinLnBrk="0" hangingPunct="1">
        <a:lnSpc>
          <a:spcPct val="90000"/>
        </a:lnSpc>
        <a:spcBef>
          <a:spcPts val="544"/>
        </a:spcBef>
        <a:buFont typeface="Arial" panose="020B0604020202020204" pitchFamily="34" charset="0"/>
        <a:buChar char="•"/>
        <a:defRPr sz="1958" kern="1200">
          <a:solidFill>
            <a:schemeClr val="tx1"/>
          </a:solidFill>
          <a:latin typeface="+mn-lt"/>
          <a:ea typeface="+mn-ea"/>
          <a:cs typeface="+mn-cs"/>
        </a:defRPr>
      </a:lvl5pPr>
      <a:lvl6pPr marL="2734628" indent="-248603" algn="l" defTabSz="994410" rtl="0" eaLnBrk="1" latinLnBrk="0" hangingPunct="1">
        <a:lnSpc>
          <a:spcPct val="90000"/>
        </a:lnSpc>
        <a:spcBef>
          <a:spcPts val="544"/>
        </a:spcBef>
        <a:buFont typeface="Arial" panose="020B0604020202020204" pitchFamily="34" charset="0"/>
        <a:buChar char="•"/>
        <a:defRPr sz="1958" kern="1200">
          <a:solidFill>
            <a:schemeClr val="tx1"/>
          </a:solidFill>
          <a:latin typeface="+mn-lt"/>
          <a:ea typeface="+mn-ea"/>
          <a:cs typeface="+mn-cs"/>
        </a:defRPr>
      </a:lvl6pPr>
      <a:lvl7pPr marL="3231833" indent="-248603" algn="l" defTabSz="994410" rtl="0" eaLnBrk="1" latinLnBrk="0" hangingPunct="1">
        <a:lnSpc>
          <a:spcPct val="90000"/>
        </a:lnSpc>
        <a:spcBef>
          <a:spcPts val="544"/>
        </a:spcBef>
        <a:buFont typeface="Arial" panose="020B0604020202020204" pitchFamily="34" charset="0"/>
        <a:buChar char="•"/>
        <a:defRPr sz="1958" kern="1200">
          <a:solidFill>
            <a:schemeClr val="tx1"/>
          </a:solidFill>
          <a:latin typeface="+mn-lt"/>
          <a:ea typeface="+mn-ea"/>
          <a:cs typeface="+mn-cs"/>
        </a:defRPr>
      </a:lvl7pPr>
      <a:lvl8pPr marL="3729038" indent="-248603" algn="l" defTabSz="994410" rtl="0" eaLnBrk="1" latinLnBrk="0" hangingPunct="1">
        <a:lnSpc>
          <a:spcPct val="90000"/>
        </a:lnSpc>
        <a:spcBef>
          <a:spcPts val="544"/>
        </a:spcBef>
        <a:buFont typeface="Arial" panose="020B0604020202020204" pitchFamily="34" charset="0"/>
        <a:buChar char="•"/>
        <a:defRPr sz="1958" kern="1200">
          <a:solidFill>
            <a:schemeClr val="tx1"/>
          </a:solidFill>
          <a:latin typeface="+mn-lt"/>
          <a:ea typeface="+mn-ea"/>
          <a:cs typeface="+mn-cs"/>
        </a:defRPr>
      </a:lvl8pPr>
      <a:lvl9pPr marL="4226243" indent="-248603" algn="l" defTabSz="994410" rtl="0" eaLnBrk="1" latinLnBrk="0" hangingPunct="1">
        <a:lnSpc>
          <a:spcPct val="90000"/>
        </a:lnSpc>
        <a:spcBef>
          <a:spcPts val="544"/>
        </a:spcBef>
        <a:buFont typeface="Arial" panose="020B0604020202020204" pitchFamily="34" charset="0"/>
        <a:buChar char="•"/>
        <a:defRPr sz="1958" kern="1200">
          <a:solidFill>
            <a:schemeClr val="tx1"/>
          </a:solidFill>
          <a:latin typeface="+mn-lt"/>
          <a:ea typeface="+mn-ea"/>
          <a:cs typeface="+mn-cs"/>
        </a:defRPr>
      </a:lvl9pPr>
    </p:bodyStyle>
    <p:otherStyle>
      <a:defPPr>
        <a:defRPr lang="en-US"/>
      </a:defPPr>
      <a:lvl1pPr marL="0" algn="l" defTabSz="994410" rtl="0" eaLnBrk="1" latinLnBrk="0" hangingPunct="1">
        <a:defRPr sz="1958" kern="1200">
          <a:solidFill>
            <a:schemeClr val="tx1"/>
          </a:solidFill>
          <a:latin typeface="+mn-lt"/>
          <a:ea typeface="+mn-ea"/>
          <a:cs typeface="+mn-cs"/>
        </a:defRPr>
      </a:lvl1pPr>
      <a:lvl2pPr marL="497205" algn="l" defTabSz="994410" rtl="0" eaLnBrk="1" latinLnBrk="0" hangingPunct="1">
        <a:defRPr sz="1958" kern="1200">
          <a:solidFill>
            <a:schemeClr val="tx1"/>
          </a:solidFill>
          <a:latin typeface="+mn-lt"/>
          <a:ea typeface="+mn-ea"/>
          <a:cs typeface="+mn-cs"/>
        </a:defRPr>
      </a:lvl2pPr>
      <a:lvl3pPr marL="994410" algn="l" defTabSz="994410" rtl="0" eaLnBrk="1" latinLnBrk="0" hangingPunct="1">
        <a:defRPr sz="1958" kern="1200">
          <a:solidFill>
            <a:schemeClr val="tx1"/>
          </a:solidFill>
          <a:latin typeface="+mn-lt"/>
          <a:ea typeface="+mn-ea"/>
          <a:cs typeface="+mn-cs"/>
        </a:defRPr>
      </a:lvl3pPr>
      <a:lvl4pPr marL="1491615" algn="l" defTabSz="994410" rtl="0" eaLnBrk="1" latinLnBrk="0" hangingPunct="1">
        <a:defRPr sz="1958" kern="1200">
          <a:solidFill>
            <a:schemeClr val="tx1"/>
          </a:solidFill>
          <a:latin typeface="+mn-lt"/>
          <a:ea typeface="+mn-ea"/>
          <a:cs typeface="+mn-cs"/>
        </a:defRPr>
      </a:lvl4pPr>
      <a:lvl5pPr marL="1988820" algn="l" defTabSz="994410" rtl="0" eaLnBrk="1" latinLnBrk="0" hangingPunct="1">
        <a:defRPr sz="1958" kern="1200">
          <a:solidFill>
            <a:schemeClr val="tx1"/>
          </a:solidFill>
          <a:latin typeface="+mn-lt"/>
          <a:ea typeface="+mn-ea"/>
          <a:cs typeface="+mn-cs"/>
        </a:defRPr>
      </a:lvl5pPr>
      <a:lvl6pPr marL="2486025" algn="l" defTabSz="994410" rtl="0" eaLnBrk="1" latinLnBrk="0" hangingPunct="1">
        <a:defRPr sz="1958" kern="1200">
          <a:solidFill>
            <a:schemeClr val="tx1"/>
          </a:solidFill>
          <a:latin typeface="+mn-lt"/>
          <a:ea typeface="+mn-ea"/>
          <a:cs typeface="+mn-cs"/>
        </a:defRPr>
      </a:lvl6pPr>
      <a:lvl7pPr marL="2983230" algn="l" defTabSz="994410" rtl="0" eaLnBrk="1" latinLnBrk="0" hangingPunct="1">
        <a:defRPr sz="1958" kern="1200">
          <a:solidFill>
            <a:schemeClr val="tx1"/>
          </a:solidFill>
          <a:latin typeface="+mn-lt"/>
          <a:ea typeface="+mn-ea"/>
          <a:cs typeface="+mn-cs"/>
        </a:defRPr>
      </a:lvl7pPr>
      <a:lvl8pPr marL="3480435" algn="l" defTabSz="994410" rtl="0" eaLnBrk="1" latinLnBrk="0" hangingPunct="1">
        <a:defRPr sz="1958" kern="1200">
          <a:solidFill>
            <a:schemeClr val="tx1"/>
          </a:solidFill>
          <a:latin typeface="+mn-lt"/>
          <a:ea typeface="+mn-ea"/>
          <a:cs typeface="+mn-cs"/>
        </a:defRPr>
      </a:lvl8pPr>
      <a:lvl9pPr marL="3977640" algn="l" defTabSz="994410" rtl="0" eaLnBrk="1" latinLnBrk="0" hangingPunct="1">
        <a:defRPr sz="195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3" Type="http://schemas.openxmlformats.org/officeDocument/2006/relationships/hyperlink" Target="mailto:mariannebouchardon@yahoo.fr" TargetMode="External"/><Relationship Id="rId4" Type="http://schemas.openxmlformats.org/officeDocument/2006/relationships/hyperlink" Target="https://www.imec-archives.com" TargetMode="External"/><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4" Type="http://schemas.openxmlformats.org/officeDocument/2006/relationships/image" Target="../media/image3.emf"/><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jpg"/><Relationship Id="rId8" Type="http://schemas.openxmlformats.org/officeDocument/2006/relationships/image" Target="../media/image7.png"/><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 9" descr="chr2-800x.jpg"/>
          <p:cNvPicPr>
            <a:picLocks noChangeAspect="1"/>
          </p:cNvPicPr>
          <p:nvPr/>
        </p:nvPicPr>
        <p:blipFill>
          <a:blip r:embed="rId3">
            <a:alphaModFix amt="29000"/>
            <a:extLst>
              <a:ext uri="{28A0092B-C50C-407E-A947-70E740481C1C}">
                <a14:useLocalDpi xmlns:a14="http://schemas.microsoft.com/office/drawing/2010/main" val="0"/>
              </a:ext>
            </a:extLst>
          </a:blip>
          <a:stretch>
            <a:fillRect/>
          </a:stretch>
        </p:blipFill>
        <p:spPr>
          <a:xfrm>
            <a:off x="-1876432" y="-526521"/>
            <a:ext cx="15048586" cy="10622376"/>
          </a:xfrm>
          <a:prstGeom prst="rect">
            <a:avLst/>
          </a:prstGeom>
        </p:spPr>
      </p:pic>
      <p:sp>
        <p:nvSpPr>
          <p:cNvPr id="3" name="ZoneTexte 2"/>
          <p:cNvSpPr txBox="1"/>
          <p:nvPr/>
        </p:nvSpPr>
        <p:spPr>
          <a:xfrm>
            <a:off x="641654" y="567980"/>
            <a:ext cx="3921617" cy="10125849"/>
          </a:xfrm>
          <a:prstGeom prst="rect">
            <a:avLst/>
          </a:prstGeom>
          <a:noFill/>
        </p:spPr>
        <p:txBody>
          <a:bodyPr wrap="square" rtlCol="0">
            <a:spAutoFit/>
          </a:bodyPr>
          <a:lstStyle/>
          <a:p>
            <a:pPr algn="just"/>
            <a:r>
              <a:rPr lang="fr-FR" sz="4400" dirty="0">
                <a:latin typeface="Portrait Text Medium" pitchFamily="50" charset="0"/>
                <a:cs typeface="Portrait Text Regular"/>
              </a:rPr>
              <a:t>CHÉREAU, CHANTIERS OUVERTS</a:t>
            </a:r>
          </a:p>
          <a:p>
            <a:endParaRPr lang="fr-FR" sz="2400" b="1" dirty="0">
              <a:latin typeface="Portrait Text Regular"/>
              <a:cs typeface="Portrait Text Regular"/>
            </a:endParaRPr>
          </a:p>
          <a:p>
            <a:r>
              <a:rPr lang="fr-FR" sz="2400" dirty="0">
                <a:latin typeface="Portrait Text Medium" pitchFamily="50" charset="0"/>
                <a:cs typeface="Portrait Text Regular"/>
              </a:rPr>
              <a:t>Journée d’étude </a:t>
            </a:r>
          </a:p>
          <a:p>
            <a:r>
              <a:rPr lang="fr-FR" sz="2400" dirty="0">
                <a:latin typeface="Portrait Text Medium" pitchFamily="50" charset="0"/>
                <a:cs typeface="Portrait Text Regular"/>
              </a:rPr>
              <a:t>5 décembre 2024</a:t>
            </a:r>
          </a:p>
          <a:p>
            <a:pPr algn="just"/>
            <a:r>
              <a:rPr lang="fr-FR" sz="2400" dirty="0">
                <a:latin typeface="Portrait Text Medium" pitchFamily="50" charset="0"/>
                <a:cs typeface="Portrait Text Regular"/>
              </a:rPr>
              <a:t>9 h 30-17 h</a:t>
            </a:r>
          </a:p>
          <a:p>
            <a:pPr algn="just"/>
            <a:endParaRPr lang="fr-FR" sz="2800" b="1" dirty="0">
              <a:latin typeface="Portrait Text Regular"/>
              <a:cs typeface="Portrait Text Regular"/>
            </a:endParaRPr>
          </a:p>
          <a:p>
            <a:pPr algn="just"/>
            <a:endParaRPr lang="fr-FR" sz="2800" b="1" dirty="0">
              <a:latin typeface="Portrait Text Regular"/>
              <a:cs typeface="Portrait Text Regular"/>
            </a:endParaRPr>
          </a:p>
          <a:p>
            <a:pPr algn="just"/>
            <a:endParaRPr lang="fr-FR" sz="2800" b="1" dirty="0">
              <a:latin typeface="Portrait Text Regular"/>
              <a:cs typeface="Portrait Text Regular"/>
            </a:endParaRPr>
          </a:p>
          <a:p>
            <a:pPr algn="just"/>
            <a:endParaRPr lang="fr-FR" sz="2800" b="1" dirty="0">
              <a:latin typeface="Portrait Text Regular"/>
              <a:cs typeface="Portrait Text Regular"/>
            </a:endParaRPr>
          </a:p>
          <a:p>
            <a:pPr algn="just"/>
            <a:endParaRPr lang="fr-FR" sz="2000" b="1" dirty="0">
              <a:latin typeface="Portrait Text Regular"/>
              <a:cs typeface="Portrait Text Regular"/>
            </a:endParaRPr>
          </a:p>
          <a:p>
            <a:pPr algn="just"/>
            <a:endParaRPr lang="fr-FR" sz="2000" b="1" dirty="0">
              <a:latin typeface="Portrait Text Regular"/>
              <a:cs typeface="Portrait Text Regular"/>
            </a:endParaRPr>
          </a:p>
          <a:p>
            <a:pPr algn="just"/>
            <a:endParaRPr lang="fr-FR" sz="2000" b="1" dirty="0">
              <a:latin typeface="Portrait Text Regular"/>
              <a:cs typeface="Portrait Text Regular"/>
            </a:endParaRPr>
          </a:p>
          <a:p>
            <a:pPr algn="just"/>
            <a:endParaRPr lang="fr-FR" sz="2000" b="1" dirty="0">
              <a:latin typeface="Portrait Text Regular"/>
              <a:cs typeface="Portrait Text Regular"/>
            </a:endParaRPr>
          </a:p>
          <a:p>
            <a:pPr algn="just"/>
            <a:endParaRPr lang="fr-FR" sz="2000" b="1" dirty="0">
              <a:latin typeface="Portrait Text Regular"/>
              <a:cs typeface="Portrait Text Regular"/>
            </a:endParaRPr>
          </a:p>
          <a:p>
            <a:pPr algn="just"/>
            <a:endParaRPr lang="fr-FR" sz="2000" b="1" dirty="0">
              <a:latin typeface="Portrait Text Regular"/>
              <a:cs typeface="Portrait Text Regular"/>
            </a:endParaRPr>
          </a:p>
          <a:p>
            <a:pPr algn="just"/>
            <a:endParaRPr lang="fr-FR" sz="2000" b="1" dirty="0">
              <a:latin typeface="Portrait Text Regular"/>
              <a:cs typeface="Portrait Text Regular"/>
            </a:endParaRPr>
          </a:p>
          <a:p>
            <a:pPr algn="just"/>
            <a:endParaRPr lang="fr-FR" sz="2000" b="1" dirty="0">
              <a:latin typeface="Portrait Text Regular"/>
              <a:cs typeface="Portrait Text Regular"/>
            </a:endParaRPr>
          </a:p>
          <a:p>
            <a:pPr algn="just"/>
            <a:endParaRPr lang="fr-FR" sz="2000" b="1" dirty="0">
              <a:latin typeface="Portrait Text Regular"/>
              <a:cs typeface="Portrait Text Regular"/>
            </a:endParaRPr>
          </a:p>
          <a:p>
            <a:pPr algn="just"/>
            <a:r>
              <a:rPr lang="fr-FR" sz="2000" dirty="0">
                <a:latin typeface="Portrait Text Regular"/>
                <a:cs typeface="Portrait Text Regular"/>
              </a:rPr>
              <a:t>En Sorbonne</a:t>
            </a:r>
          </a:p>
          <a:p>
            <a:pPr algn="just"/>
            <a:r>
              <a:rPr lang="fr-FR" sz="2000" dirty="0">
                <a:latin typeface="Portrait Text Regular"/>
                <a:cs typeface="Portrait Text Regular"/>
              </a:rPr>
              <a:t>Salle des Actes</a:t>
            </a:r>
          </a:p>
          <a:p>
            <a:pPr algn="just"/>
            <a:r>
              <a:rPr lang="fr-FR" sz="2000" dirty="0">
                <a:latin typeface="Portrait Text Regular"/>
                <a:cs typeface="Portrait Text Regular"/>
              </a:rPr>
              <a:t>17, rue de la Sorbonne</a:t>
            </a:r>
          </a:p>
          <a:p>
            <a:pPr algn="just"/>
            <a:endParaRPr lang="fr-FR" sz="2800" b="1" dirty="0">
              <a:latin typeface="Portrait Text Regular"/>
              <a:cs typeface="Portrait Text Regular"/>
            </a:endParaRPr>
          </a:p>
          <a:p>
            <a:pPr algn="just"/>
            <a:r>
              <a:rPr lang="fr-FR" sz="4400" b="1" dirty="0">
                <a:latin typeface="Portrait Text Regular"/>
                <a:cs typeface="Portrait Text Regular"/>
              </a:rPr>
              <a:t> </a:t>
            </a:r>
          </a:p>
        </p:txBody>
      </p:sp>
      <p:sp>
        <p:nvSpPr>
          <p:cNvPr id="2" name="ZoneTexte 1">
            <a:extLst>
              <a:ext uri="{FF2B5EF4-FFF2-40B4-BE49-F238E27FC236}">
                <a16:creationId xmlns:a16="http://schemas.microsoft.com/office/drawing/2014/main" xmlns="" id="{F8D7A7AA-0089-4EE2-9140-3A9B76ACB63B}"/>
              </a:ext>
            </a:extLst>
          </p:cNvPr>
          <p:cNvSpPr txBox="1"/>
          <p:nvPr/>
        </p:nvSpPr>
        <p:spPr>
          <a:xfrm>
            <a:off x="8884275" y="9270998"/>
            <a:ext cx="836341" cy="338554"/>
          </a:xfrm>
          <a:prstGeom prst="rect">
            <a:avLst/>
          </a:prstGeom>
          <a:noFill/>
        </p:spPr>
        <p:txBody>
          <a:bodyPr wrap="square" rtlCol="0">
            <a:spAutoFit/>
          </a:bodyPr>
          <a:lstStyle/>
          <a:p>
            <a:r>
              <a:rPr lang="fr-FR" sz="800" dirty="0"/>
              <a:t>Crédit : DR</a:t>
            </a:r>
          </a:p>
          <a:p>
            <a:endParaRPr lang="fr-FR" sz="800" dirty="0"/>
          </a:p>
        </p:txBody>
      </p:sp>
    </p:spTree>
    <p:extLst>
      <p:ext uri="{BB962C8B-B14F-4D97-AF65-F5344CB8AC3E}">
        <p14:creationId xmlns:p14="http://schemas.microsoft.com/office/powerpoint/2010/main" val="2234284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099945" y="2595932"/>
            <a:ext cx="184666" cy="369332"/>
          </a:xfrm>
          <a:prstGeom prst="rect">
            <a:avLst/>
          </a:prstGeom>
          <a:noFill/>
        </p:spPr>
        <p:txBody>
          <a:bodyPr wrap="none" rtlCol="0">
            <a:spAutoFit/>
          </a:bodyPr>
          <a:lstStyle/>
          <a:p>
            <a:endParaRPr lang="fr-FR" dirty="0"/>
          </a:p>
        </p:txBody>
      </p:sp>
      <p:sp>
        <p:nvSpPr>
          <p:cNvPr id="5" name="ZoneTexte 4"/>
          <p:cNvSpPr txBox="1"/>
          <p:nvPr/>
        </p:nvSpPr>
        <p:spPr>
          <a:xfrm>
            <a:off x="1727202" y="504584"/>
            <a:ext cx="6426202" cy="6309420"/>
          </a:xfrm>
          <a:prstGeom prst="rect">
            <a:avLst/>
          </a:prstGeom>
          <a:noFill/>
        </p:spPr>
        <p:txBody>
          <a:bodyPr wrap="square" rtlCol="0">
            <a:spAutoFit/>
          </a:bodyPr>
          <a:lstStyle/>
          <a:p>
            <a:pPr algn="ctr"/>
            <a:r>
              <a:rPr lang="fr-FR" sz="1400" dirty="0">
                <a:latin typeface="Portrait Text Regular"/>
                <a:cs typeface="Portrait Text Regular"/>
              </a:rPr>
              <a:t> </a:t>
            </a:r>
            <a:r>
              <a:rPr lang="fr-FR" sz="2800" dirty="0">
                <a:latin typeface="Portrait Text Regular"/>
                <a:cs typeface="Portrait Text Regular"/>
              </a:rPr>
              <a:t>CHÉREAU, CHANTIERS OUVERTS</a:t>
            </a:r>
          </a:p>
          <a:p>
            <a:pPr algn="ctr"/>
            <a:r>
              <a:rPr lang="fr-FR" sz="2400" dirty="0">
                <a:latin typeface="Portrait Text Regular"/>
                <a:cs typeface="Portrait Text Regular"/>
              </a:rPr>
              <a:t>Le metteur en scène de théâtre et d’opéra</a:t>
            </a:r>
          </a:p>
          <a:p>
            <a:pPr algn="ctr"/>
            <a:r>
              <a:rPr lang="fr-FR" dirty="0">
                <a:latin typeface="Portrait Text Regular"/>
                <a:cs typeface="Portrait Text Regular"/>
              </a:rPr>
              <a:t> </a:t>
            </a:r>
          </a:p>
          <a:p>
            <a:pPr algn="ctr"/>
            <a:r>
              <a:rPr lang="fr-FR" dirty="0">
                <a:latin typeface="Portrait Text Regular"/>
                <a:cs typeface="Portrait Text Regular"/>
              </a:rPr>
              <a:t>Journée d’étude du 5 décembre 2024</a:t>
            </a:r>
          </a:p>
          <a:p>
            <a:pPr algn="ctr"/>
            <a:r>
              <a:rPr lang="fr-FR" dirty="0">
                <a:latin typeface="Portrait Text Regular"/>
                <a:cs typeface="Portrait Text Regular"/>
              </a:rPr>
              <a:t>En Sorbonne (Salle des Actes )</a:t>
            </a:r>
          </a:p>
          <a:p>
            <a:pPr algn="ctr"/>
            <a:r>
              <a:rPr lang="fr-FR" dirty="0">
                <a:latin typeface="Portrait Text Regular"/>
                <a:cs typeface="Portrait Text Regular"/>
              </a:rPr>
              <a:t> </a:t>
            </a:r>
          </a:p>
          <a:p>
            <a:pPr algn="just"/>
            <a:r>
              <a:rPr lang="fr-FR" sz="1400" dirty="0">
                <a:latin typeface="Portrait Text Regular"/>
                <a:cs typeface="Portrait Text Regular"/>
              </a:rPr>
              <a:t> </a:t>
            </a:r>
          </a:p>
          <a:p>
            <a:pPr algn="just"/>
            <a:r>
              <a:rPr lang="fr-FR" sz="1400" dirty="0">
                <a:latin typeface="Portrait Text Regular"/>
                <a:cs typeface="Portrait Text Regular"/>
              </a:rPr>
              <a:t>Organisée à l’occasion des dix ans de la disparition de Patrice Chéreau, cette journée d’étude poursuivra une ambition moins commémorative que prospective. En revenant aujourd’hui sur une œuvre qui aura participé à l’apothéose de la mise en scène et, en particulier, sur ces spectacles-phares qui, en raison de la révolution qu’ils ont introduite, du choc qu’ils ont provoqué, de l’émotion qu’ils ont inspirée, marquent d’une empreinte profonde et indélébile l’histoire du théâtre et de l’opéra, il s’agira de lancer un programme de recherche pluriannuel et interdisciplinaire, afin de contribuer à transmettre le travail de l’artiste, d’ouvrir de nouvelles pistes d’analyses et d’interprétation et de valoriser le fonds d’archives confié à l’</a:t>
            </a:r>
            <a:r>
              <a:rPr lang="fr-FR" sz="1400" dirty="0" err="1">
                <a:latin typeface="Portrait Text Regular"/>
                <a:cs typeface="Portrait Text Regular"/>
              </a:rPr>
              <a:t>Imec</a:t>
            </a:r>
            <a:r>
              <a:rPr lang="fr-FR" sz="1400" dirty="0">
                <a:latin typeface="Portrait Text Regular"/>
                <a:cs typeface="Portrait Text Regular"/>
              </a:rPr>
              <a:t>.</a:t>
            </a:r>
          </a:p>
          <a:p>
            <a:pPr algn="just"/>
            <a:endParaRPr lang="fr-FR" sz="1400" dirty="0">
              <a:latin typeface="Portrait Text Regular"/>
              <a:cs typeface="Portrait Text Regular"/>
            </a:endParaRPr>
          </a:p>
          <a:p>
            <a:pPr algn="just"/>
            <a:r>
              <a:rPr lang="fr-FR" sz="1400" dirty="0">
                <a:latin typeface="Portrait Text Regular"/>
                <a:cs typeface="Portrait Text Regular"/>
              </a:rPr>
              <a:t>Dans cette perspective, seront réunis d’anciens collaborateurs de Patrice Chéreau, des chercheurs confirmés et de jeunes chercheurs : les uns ont participé, de l’intérieur, au processus créatif, les autres ont assisté, de l’extérieur, à l’événement spectaculaire, d’autres encore ne connaissent des mises en scène de Patrice Chéreau que les écrits, les esquisses, les dessins, les photographies, les enregistrements qui en conservent de fragmentaires et imparfaits souvenirs. Croiser leurs points de vue donnera ainsi à réfléchir à cette dialectique d’éternel et d’éphémère, de conservation et de disparition, de trace et de perte, par laquelle se fabrique et se transmet notre mémoire du spectacle vivant.</a:t>
            </a:r>
            <a:endParaRPr lang="fr-FR" sz="900" dirty="0">
              <a:latin typeface="Portrait Text Regular"/>
              <a:cs typeface="Portrait Text Regular"/>
            </a:endParaRPr>
          </a:p>
        </p:txBody>
      </p:sp>
      <p:sp>
        <p:nvSpPr>
          <p:cNvPr id="2" name="Rectangle 1">
            <a:extLst>
              <a:ext uri="{FF2B5EF4-FFF2-40B4-BE49-F238E27FC236}">
                <a16:creationId xmlns:a16="http://schemas.microsoft.com/office/drawing/2014/main" xmlns="" id="{9D2B39FB-94C5-1FD4-1F71-308A2EB1F93E}"/>
              </a:ext>
            </a:extLst>
          </p:cNvPr>
          <p:cNvSpPr/>
          <p:nvPr/>
        </p:nvSpPr>
        <p:spPr>
          <a:xfrm>
            <a:off x="0" y="0"/>
            <a:ext cx="9944100" cy="9942513"/>
          </a:xfrm>
          <a:prstGeom prst="rect">
            <a:avLst/>
          </a:prstGeom>
          <a:noFill/>
          <a:ln w="76200">
            <a:solidFill>
              <a:srgbClr val="FF54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a:extLst>
              <a:ext uri="{FF2B5EF4-FFF2-40B4-BE49-F238E27FC236}">
                <a16:creationId xmlns:a16="http://schemas.microsoft.com/office/drawing/2014/main" xmlns="" id="{4162AB3F-9433-4F66-AF22-A3639E31D890}"/>
              </a:ext>
            </a:extLst>
          </p:cNvPr>
          <p:cNvSpPr txBox="1"/>
          <p:nvPr/>
        </p:nvSpPr>
        <p:spPr>
          <a:xfrm>
            <a:off x="1722972" y="7602473"/>
            <a:ext cx="3505199" cy="2077492"/>
          </a:xfrm>
          <a:prstGeom prst="rect">
            <a:avLst/>
          </a:prstGeom>
          <a:noFill/>
        </p:spPr>
        <p:txBody>
          <a:bodyPr wrap="square" rtlCol="0">
            <a:spAutoFit/>
          </a:bodyPr>
          <a:lstStyle/>
          <a:p>
            <a:r>
              <a:rPr lang="fr-FR" sz="1100" dirty="0">
                <a:latin typeface="Apercu Pro" panose="020B0503050601040103" pitchFamily="34" charset="0"/>
              </a:rPr>
              <a:t>Avec le soutien de l’Association Transmission Chéreau, CELLF, Imec, Initiative Théâtre,</a:t>
            </a:r>
            <a:br>
              <a:rPr lang="fr-FR" sz="1100" dirty="0">
                <a:latin typeface="Apercu Pro" panose="020B0503050601040103" pitchFamily="34" charset="0"/>
              </a:rPr>
            </a:br>
            <a:r>
              <a:rPr lang="fr-FR" sz="1100" dirty="0" err="1">
                <a:latin typeface="Apercu Pro" panose="020B0503050601040103" pitchFamily="34" charset="0"/>
              </a:rPr>
              <a:t>IreMUS</a:t>
            </a:r>
            <a:r>
              <a:rPr lang="fr-FR" sz="1100" dirty="0">
                <a:latin typeface="Apercu Pro" panose="020B0503050601040103" pitchFamily="34" charset="0"/>
              </a:rPr>
              <a:t> et PRITEPS.</a:t>
            </a:r>
          </a:p>
          <a:p>
            <a:r>
              <a:rPr lang="fr-FR" sz="1100" dirty="0">
                <a:latin typeface="Apercu Pro" panose="020B0503050601040103" pitchFamily="34" charset="0"/>
              </a:rPr>
              <a:t>Journée d’étude organisée par Marianne Bouchardon et Gilles </a:t>
            </a:r>
            <a:r>
              <a:rPr lang="fr-FR" sz="1100" dirty="0" err="1">
                <a:latin typeface="Apercu Pro" panose="020B0503050601040103" pitchFamily="34" charset="0"/>
              </a:rPr>
              <a:t>Demonet</a:t>
            </a:r>
            <a:endParaRPr lang="fr-FR" sz="1100" dirty="0">
              <a:latin typeface="Apercu Pro" panose="020B0503050601040103" pitchFamily="34" charset="0"/>
            </a:endParaRPr>
          </a:p>
          <a:p>
            <a:r>
              <a:rPr lang="fr-FR" sz="1100" b="1" dirty="0">
                <a:latin typeface="Apercu Pro" panose="020B0503050601040103" pitchFamily="34" charset="0"/>
              </a:rPr>
              <a:t>Inscription à l’adresse : </a:t>
            </a:r>
            <a:r>
              <a:rPr lang="fr-FR" sz="1100" b="1" u="sng" dirty="0">
                <a:latin typeface="Apercu Pro" panose="020B0503050601040103" pitchFamily="34" charset="0"/>
                <a:hlinkClick r:id="rId3"/>
              </a:rPr>
              <a:t>mariannebouchardon@yahoo.fr</a:t>
            </a:r>
            <a:endParaRPr lang="fr-FR" sz="1100" b="1" u="sng" dirty="0">
              <a:latin typeface="Apercu Pro" panose="020B0503050601040103" pitchFamily="34" charset="0"/>
            </a:endParaRPr>
          </a:p>
          <a:p>
            <a:endParaRPr lang="fr-FR" sz="1400" b="1" u="sng" dirty="0"/>
          </a:p>
          <a:p>
            <a:endParaRPr lang="fr-FR" sz="2000" dirty="0"/>
          </a:p>
          <a:p>
            <a:endParaRPr lang="fr-FR" dirty="0"/>
          </a:p>
        </p:txBody>
      </p:sp>
      <p:sp>
        <p:nvSpPr>
          <p:cNvPr id="6" name="ZoneTexte 5">
            <a:extLst>
              <a:ext uri="{FF2B5EF4-FFF2-40B4-BE49-F238E27FC236}">
                <a16:creationId xmlns:a16="http://schemas.microsoft.com/office/drawing/2014/main" xmlns="" id="{88837BEE-2812-4739-9B15-F907976EB128}"/>
              </a:ext>
            </a:extLst>
          </p:cNvPr>
          <p:cNvSpPr txBox="1"/>
          <p:nvPr/>
        </p:nvSpPr>
        <p:spPr>
          <a:xfrm>
            <a:off x="5634872" y="8117999"/>
            <a:ext cx="2853268" cy="1046440"/>
          </a:xfrm>
          <a:prstGeom prst="rect">
            <a:avLst/>
          </a:prstGeom>
          <a:noFill/>
        </p:spPr>
        <p:txBody>
          <a:bodyPr wrap="square" rtlCol="0">
            <a:spAutoFit/>
          </a:bodyPr>
          <a:lstStyle/>
          <a:p>
            <a:r>
              <a:rPr lang="fr-FR" sz="1100" dirty="0">
                <a:latin typeface="Apercu Pro" panose="020B0503050601040103" pitchFamily="34" charset="0"/>
              </a:rPr>
              <a:t>Patrice Chéreau a confié ses archives</a:t>
            </a:r>
            <a:br>
              <a:rPr lang="fr-FR" sz="1100" dirty="0">
                <a:latin typeface="Apercu Pro" panose="020B0503050601040103" pitchFamily="34" charset="0"/>
              </a:rPr>
            </a:br>
            <a:r>
              <a:rPr lang="fr-FR" sz="1100" dirty="0">
                <a:latin typeface="Apercu Pro" panose="020B0503050601040103" pitchFamily="34" charset="0"/>
              </a:rPr>
              <a:t>à l’Institut Mémoires de l’édition contemporaine (Imec) en 1996.</a:t>
            </a:r>
          </a:p>
          <a:p>
            <a:r>
              <a:rPr lang="fr-FR" sz="1100" dirty="0">
                <a:latin typeface="Apercu Pro" panose="020B0503050601040103" pitchFamily="34" charset="0"/>
                <a:hlinkClick r:id="rId4">
                  <a:extLst>
                    <a:ext uri="{A12FA001-AC4F-418D-AE19-62706E023703}">
                      <ahyp:hlinkClr xmlns:ahyp="http://schemas.microsoft.com/office/drawing/2018/hyperlinkcolor" xmlns="" val="tx"/>
                    </a:ext>
                  </a:extLst>
                </a:hlinkClick>
              </a:rPr>
              <a:t>https://www.imec-archives.com</a:t>
            </a:r>
            <a:endParaRPr lang="fr-FR" sz="1100" dirty="0">
              <a:latin typeface="Apercu Pro" panose="020B0503050601040103" pitchFamily="34" charset="0"/>
            </a:endParaRPr>
          </a:p>
          <a:p>
            <a:endParaRPr lang="fr-FR" dirty="0"/>
          </a:p>
        </p:txBody>
      </p:sp>
    </p:spTree>
    <p:extLst>
      <p:ext uri="{BB962C8B-B14F-4D97-AF65-F5344CB8AC3E}">
        <p14:creationId xmlns:p14="http://schemas.microsoft.com/office/powerpoint/2010/main" val="346643574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122284" y="1273908"/>
            <a:ext cx="3640442" cy="8074518"/>
          </a:xfrm>
          <a:prstGeom prst="rect">
            <a:avLst/>
          </a:prstGeom>
          <a:noFill/>
        </p:spPr>
        <p:txBody>
          <a:bodyPr wrap="square" rtlCol="0">
            <a:spAutoFit/>
          </a:bodyPr>
          <a:lstStyle/>
          <a:p>
            <a:r>
              <a:rPr lang="fr-FR" sz="1300" dirty="0">
                <a:latin typeface="Portrait Text Regular" panose="02000000000000000000" pitchFamily="50" charset="0"/>
                <a:cs typeface="Portrait Text Regular"/>
              </a:rPr>
              <a:t>9 h · Accueil </a:t>
            </a:r>
          </a:p>
          <a:p>
            <a:r>
              <a:rPr lang="fr-FR" sz="1300" dirty="0">
                <a:latin typeface="Portrait Text Regular" panose="02000000000000000000" pitchFamily="50" charset="0"/>
                <a:cs typeface="Portrait Text Regular"/>
              </a:rPr>
              <a:t>9 h 30 · Introduction par </a:t>
            </a:r>
            <a:r>
              <a:rPr lang="fr-FR" sz="1300" b="1" dirty="0">
                <a:latin typeface="Portrait Text Regular" panose="02000000000000000000" pitchFamily="50" charset="0"/>
                <a:cs typeface="Portrait Text Regular"/>
              </a:rPr>
              <a:t>Jack Lang</a:t>
            </a:r>
            <a:r>
              <a:rPr lang="fr-FR" sz="1300" dirty="0">
                <a:latin typeface="Portrait Text Regular" panose="02000000000000000000" pitchFamily="50" charset="0"/>
                <a:cs typeface="Portrait Text Regular"/>
              </a:rPr>
              <a:t>, président de l’Association Transmission Chéreau</a:t>
            </a:r>
          </a:p>
          <a:p>
            <a:endParaRPr lang="fr-FR" sz="1300" dirty="0">
              <a:latin typeface="Portrait Text Regular" panose="02000000000000000000" pitchFamily="50" charset="0"/>
              <a:cs typeface="Portrait Text Regular"/>
            </a:endParaRPr>
          </a:p>
          <a:p>
            <a:r>
              <a:rPr lang="fr-FR" sz="1300" dirty="0">
                <a:latin typeface="Portrait Text Regular" panose="02000000000000000000" pitchFamily="50" charset="0"/>
                <a:cs typeface="Portrait Text Regular"/>
              </a:rPr>
              <a:t> </a:t>
            </a:r>
          </a:p>
          <a:p>
            <a:r>
              <a:rPr lang="fr-FR" sz="1300" b="1" dirty="0">
                <a:latin typeface="Portrait Text Regular" panose="02000000000000000000" pitchFamily="50" charset="0"/>
                <a:cs typeface="Portrait Text Regular"/>
              </a:rPr>
              <a:t>Présidence de séance : </a:t>
            </a:r>
            <a:r>
              <a:rPr lang="fr-FR" sz="1300" b="1" cap="all" dirty="0">
                <a:latin typeface="Portrait Text Regular" panose="02000000000000000000" pitchFamily="50" charset="0"/>
                <a:cs typeface="Portrait Text Regular"/>
              </a:rPr>
              <a:t/>
            </a:r>
            <a:br>
              <a:rPr lang="fr-FR" sz="1300" b="1" cap="all" dirty="0">
                <a:latin typeface="Portrait Text Regular" panose="02000000000000000000" pitchFamily="50" charset="0"/>
                <a:cs typeface="Portrait Text Regular"/>
              </a:rPr>
            </a:br>
            <a:r>
              <a:rPr lang="fr-FR" sz="1300" b="1" dirty="0">
                <a:latin typeface="Portrait Text Regular" panose="02000000000000000000" pitchFamily="50" charset="0"/>
                <a:cs typeface="Portrait Text Regular"/>
              </a:rPr>
              <a:t>Marianne Bouchardon (Sorbonne-Université)</a:t>
            </a:r>
          </a:p>
          <a:p>
            <a:pPr>
              <a:spcBef>
                <a:spcPts val="600"/>
              </a:spcBef>
            </a:pPr>
            <a:r>
              <a:rPr lang="fr-FR" sz="1300" dirty="0">
                <a:latin typeface="Portrait Text Regular" panose="02000000000000000000" pitchFamily="50" charset="0"/>
                <a:cs typeface="Portrait Text Regular"/>
              </a:rPr>
              <a:t> 9 h 45 · </a:t>
            </a:r>
            <a:r>
              <a:rPr lang="fr-FR" sz="1300" b="1" dirty="0">
                <a:latin typeface="Portrait Text Regular" panose="02000000000000000000" pitchFamily="50" charset="0"/>
                <a:cs typeface="Portrait Text Regular"/>
              </a:rPr>
              <a:t>Nathalie Léger </a:t>
            </a:r>
            <a:r>
              <a:rPr lang="fr-FR" sz="1300" dirty="0">
                <a:latin typeface="Portrait Text Regular" panose="02000000000000000000" pitchFamily="50" charset="0"/>
                <a:cs typeface="Portrait Text Regular"/>
              </a:rPr>
              <a:t>(Imec) : « Le fonds Chéreau à l’Imec »</a:t>
            </a:r>
          </a:p>
          <a:p>
            <a:pPr>
              <a:spcBef>
                <a:spcPts val="600"/>
              </a:spcBef>
            </a:pPr>
            <a:r>
              <a:rPr lang="fr-FR" sz="1300" dirty="0">
                <a:latin typeface="Portrait Text Regular" panose="02000000000000000000" pitchFamily="50" charset="0"/>
                <a:cs typeface="Portrait Text Regular"/>
              </a:rPr>
              <a:t>10 h 05 · </a:t>
            </a:r>
            <a:r>
              <a:rPr lang="fr-FR" sz="1300" b="1" dirty="0">
                <a:latin typeface="Portrait Text Regular" panose="02000000000000000000" pitchFamily="50" charset="0"/>
                <a:cs typeface="Portrait Text Regular"/>
              </a:rPr>
              <a:t>Dominique Goy-Blanquet</a:t>
            </a:r>
            <a:r>
              <a:rPr lang="fr-FR" sz="1300" dirty="0">
                <a:latin typeface="Portrait Text Regular" panose="02000000000000000000" pitchFamily="50" charset="0"/>
                <a:cs typeface="Portrait Text Regular"/>
              </a:rPr>
              <a:t> (Université de Picardie) : « Patrice Chéreau, lecteur : ‘je’ est un et une autre » </a:t>
            </a:r>
          </a:p>
          <a:p>
            <a:pPr>
              <a:spcBef>
                <a:spcPts val="600"/>
              </a:spcBef>
            </a:pPr>
            <a:r>
              <a:rPr lang="fr-FR" sz="1300" dirty="0">
                <a:latin typeface="Portrait Text Regular" panose="02000000000000000000" pitchFamily="50" charset="0"/>
                <a:cs typeface="Portrait Text Regular"/>
              </a:rPr>
              <a:t>10 h 25 · </a:t>
            </a:r>
            <a:r>
              <a:rPr lang="fr-FR" sz="1300" b="1" dirty="0">
                <a:latin typeface="Portrait Text Regular" panose="02000000000000000000" pitchFamily="50" charset="0"/>
                <a:cs typeface="Portrait Text Regular"/>
              </a:rPr>
              <a:t>Arnaud </a:t>
            </a:r>
            <a:r>
              <a:rPr lang="fr-FR" sz="1300" b="1" dirty="0" err="1">
                <a:latin typeface="Portrait Text Regular" panose="02000000000000000000" pitchFamily="50" charset="0"/>
                <a:cs typeface="Portrait Text Regular"/>
              </a:rPr>
              <a:t>Sevcik</a:t>
            </a:r>
            <a:r>
              <a:rPr lang="fr-FR" sz="1300" dirty="0">
                <a:latin typeface="Portrait Text Regular" panose="02000000000000000000" pitchFamily="50" charset="0"/>
                <a:cs typeface="Portrait Text Regular"/>
              </a:rPr>
              <a:t> (Sorbonne-Université) : « ‘Faire ville’ dans la mise en scène de </a:t>
            </a:r>
            <a:r>
              <a:rPr lang="fr-FR" sz="1300" i="1" dirty="0">
                <a:latin typeface="Portrait Text Regular" panose="02000000000000000000" pitchFamily="50" charset="0"/>
                <a:cs typeface="Portrait Text Regular"/>
              </a:rPr>
              <a:t>Dans la solitude des champs de coton</a:t>
            </a:r>
            <a:r>
              <a:rPr lang="fr-FR" sz="1300" dirty="0">
                <a:latin typeface="Portrait Text Regular" panose="02000000000000000000" pitchFamily="50" charset="0"/>
                <a:cs typeface="Portrait Text Regular"/>
              </a:rPr>
              <a:t>  par Patrice Chéreau à la Manufacture des Œillets (1995-1996) ». </a:t>
            </a:r>
          </a:p>
          <a:p>
            <a:pPr>
              <a:spcBef>
                <a:spcPts val="600"/>
              </a:spcBef>
            </a:pPr>
            <a:r>
              <a:rPr lang="fr-FR" sz="1300" dirty="0">
                <a:latin typeface="Portrait Text Regular" panose="02000000000000000000" pitchFamily="50" charset="0"/>
                <a:cs typeface="Portrait Text Regular"/>
              </a:rPr>
              <a:t>10 h 45 · Échanges avec la salle</a:t>
            </a:r>
          </a:p>
          <a:p>
            <a:pPr>
              <a:spcBef>
                <a:spcPts val="600"/>
              </a:spcBef>
            </a:pPr>
            <a:endParaRPr lang="fr-FR" sz="1300" dirty="0">
              <a:latin typeface="Portrait Text Regular" panose="02000000000000000000" pitchFamily="50" charset="0"/>
            </a:endParaRPr>
          </a:p>
          <a:p>
            <a:pPr>
              <a:spcBef>
                <a:spcPts val="600"/>
              </a:spcBef>
            </a:pPr>
            <a:r>
              <a:rPr lang="fr-FR" sz="1300" dirty="0">
                <a:latin typeface="Portrait Text Regular" panose="02000000000000000000" pitchFamily="50" charset="0"/>
              </a:rPr>
              <a:t>11 h 05 · Pause café </a:t>
            </a:r>
          </a:p>
          <a:p>
            <a:endParaRPr lang="fr-FR" sz="1300" b="1" dirty="0">
              <a:latin typeface="Portrait Text Regular" panose="02000000000000000000" pitchFamily="50" charset="0"/>
            </a:endParaRPr>
          </a:p>
          <a:p>
            <a:endParaRPr lang="fr-FR" sz="1300" b="1" dirty="0">
              <a:latin typeface="Portrait Text Regular" panose="02000000000000000000" pitchFamily="50" charset="0"/>
            </a:endParaRPr>
          </a:p>
          <a:p>
            <a:r>
              <a:rPr lang="fr-FR" sz="1300" b="1" dirty="0">
                <a:latin typeface="Portrait Text Regular" panose="02000000000000000000" pitchFamily="50" charset="0"/>
              </a:rPr>
              <a:t>Présidence de séance :</a:t>
            </a:r>
            <a:br>
              <a:rPr lang="fr-FR" sz="1300" b="1" dirty="0">
                <a:latin typeface="Portrait Text Regular" panose="02000000000000000000" pitchFamily="50" charset="0"/>
              </a:rPr>
            </a:br>
            <a:r>
              <a:rPr lang="fr-FR" sz="1300" b="1" dirty="0">
                <a:latin typeface="Portrait Text Regular" panose="02000000000000000000" pitchFamily="50" charset="0"/>
              </a:rPr>
              <a:t>Florence </a:t>
            </a:r>
            <a:r>
              <a:rPr lang="fr-FR" sz="1300" b="1" dirty="0" err="1">
                <a:latin typeface="Portrait Text Regular" panose="02000000000000000000" pitchFamily="50" charset="0"/>
              </a:rPr>
              <a:t>Naugrette</a:t>
            </a:r>
            <a:r>
              <a:rPr lang="fr-FR" sz="1300" b="1" dirty="0">
                <a:latin typeface="Portrait Text Regular" panose="02000000000000000000" pitchFamily="50" charset="0"/>
              </a:rPr>
              <a:t> (Sorbonne-Université)</a:t>
            </a:r>
          </a:p>
          <a:p>
            <a:pPr>
              <a:spcBef>
                <a:spcPts val="600"/>
              </a:spcBef>
            </a:pPr>
            <a:r>
              <a:rPr lang="fr-FR" sz="1300" dirty="0">
                <a:latin typeface="Portrait Text Regular" panose="02000000000000000000" pitchFamily="50" charset="0"/>
                <a:cs typeface="Portrait Text Regular"/>
              </a:rPr>
              <a:t> 11 h 20 · </a:t>
            </a:r>
            <a:r>
              <a:rPr lang="fr-FR" sz="1300" b="1" dirty="0">
                <a:latin typeface="Portrait Text Regular" panose="02000000000000000000" pitchFamily="50" charset="0"/>
                <a:cs typeface="Portrait Text Regular"/>
              </a:rPr>
              <a:t>Sophie Marchand</a:t>
            </a:r>
            <a:r>
              <a:rPr lang="fr-FR" sz="1300" dirty="0">
                <a:latin typeface="Portrait Text Regular" panose="02000000000000000000" pitchFamily="50" charset="0"/>
                <a:cs typeface="Portrait Text Regular"/>
              </a:rPr>
              <a:t> (Sorbonne-Université) : « Chéreau inventeur de Marivaux »</a:t>
            </a:r>
          </a:p>
          <a:p>
            <a:pPr>
              <a:spcBef>
                <a:spcPts val="600"/>
              </a:spcBef>
            </a:pPr>
            <a:r>
              <a:rPr lang="fr-FR" sz="1300" dirty="0">
                <a:latin typeface="Portrait Text Regular" panose="02000000000000000000" pitchFamily="50" charset="0"/>
                <a:cs typeface="Portrait Text Regular"/>
              </a:rPr>
              <a:t>11 h 40 · </a:t>
            </a:r>
            <a:r>
              <a:rPr lang="fr-FR" sz="1300" b="1" dirty="0">
                <a:latin typeface="Portrait Text Regular" panose="02000000000000000000" pitchFamily="50" charset="0"/>
                <a:cs typeface="Portrait Text Regular"/>
              </a:rPr>
              <a:t>Anne-Françoise Benhamou</a:t>
            </a:r>
            <a:r>
              <a:rPr lang="fr-FR" sz="1300" dirty="0">
                <a:latin typeface="Portrait Text Regular" panose="02000000000000000000" pitchFamily="50" charset="0"/>
                <a:cs typeface="Portrait Text Regular"/>
              </a:rPr>
              <a:t> (ENS Ulm) : « Le féminin dans la dramaturgie de Chéreau » </a:t>
            </a:r>
          </a:p>
          <a:p>
            <a:pPr>
              <a:spcBef>
                <a:spcPts val="600"/>
              </a:spcBef>
            </a:pPr>
            <a:r>
              <a:rPr lang="fr-FR" sz="1300" dirty="0">
                <a:latin typeface="Portrait Text Regular" panose="02000000000000000000" pitchFamily="50" charset="0"/>
                <a:cs typeface="Portrait Text Regular"/>
              </a:rPr>
              <a:t>12 h · Échanges avec la salle</a:t>
            </a:r>
          </a:p>
          <a:p>
            <a:pPr>
              <a:spcBef>
                <a:spcPts val="600"/>
              </a:spcBef>
            </a:pPr>
            <a:endParaRPr lang="fr-FR" sz="1300" dirty="0">
              <a:latin typeface="Portrait Text Regular" panose="02000000000000000000" pitchFamily="50" charset="0"/>
              <a:cs typeface="Portrait Text Regular"/>
            </a:endParaRPr>
          </a:p>
          <a:p>
            <a:pPr>
              <a:spcBef>
                <a:spcPts val="600"/>
              </a:spcBef>
            </a:pPr>
            <a:r>
              <a:rPr lang="fr-FR" sz="1300" dirty="0">
                <a:latin typeface="Portrait Text Regular" panose="02000000000000000000" pitchFamily="50" charset="0"/>
                <a:cs typeface="Portrait Text Regular"/>
              </a:rPr>
              <a:t>12 h 15 · Pause déjeuner </a:t>
            </a:r>
          </a:p>
          <a:p>
            <a:r>
              <a:rPr lang="fr-FR" sz="1300" dirty="0">
                <a:latin typeface="Portrait Text Regular" panose="02000000000000000000" pitchFamily="50" charset="0"/>
                <a:cs typeface="Portrait Text Regular"/>
              </a:rPr>
              <a:t> </a:t>
            </a:r>
          </a:p>
          <a:p>
            <a:endParaRPr lang="fr-FR" sz="1300" dirty="0"/>
          </a:p>
        </p:txBody>
      </p:sp>
      <p:sp>
        <p:nvSpPr>
          <p:cNvPr id="2" name="Rectangle 1">
            <a:extLst>
              <a:ext uri="{FF2B5EF4-FFF2-40B4-BE49-F238E27FC236}">
                <a16:creationId xmlns:a16="http://schemas.microsoft.com/office/drawing/2014/main" xmlns="" id="{47915718-E500-1512-08ED-BA6C5B00A3C8}"/>
              </a:ext>
            </a:extLst>
          </p:cNvPr>
          <p:cNvSpPr/>
          <p:nvPr/>
        </p:nvSpPr>
        <p:spPr>
          <a:xfrm>
            <a:off x="0" y="0"/>
            <a:ext cx="9944100" cy="9942513"/>
          </a:xfrm>
          <a:prstGeom prst="rect">
            <a:avLst/>
          </a:prstGeom>
          <a:noFill/>
          <a:ln w="76200">
            <a:solidFill>
              <a:srgbClr val="FF54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a:extLst>
              <a:ext uri="{FF2B5EF4-FFF2-40B4-BE49-F238E27FC236}">
                <a16:creationId xmlns:a16="http://schemas.microsoft.com/office/drawing/2014/main" xmlns="" id="{5D42D343-6AC7-48AF-A6ED-E964355B416A}"/>
              </a:ext>
            </a:extLst>
          </p:cNvPr>
          <p:cNvSpPr txBox="1"/>
          <p:nvPr/>
        </p:nvSpPr>
        <p:spPr>
          <a:xfrm>
            <a:off x="5226556" y="1333906"/>
            <a:ext cx="3640442" cy="7939096"/>
          </a:xfrm>
          <a:prstGeom prst="rect">
            <a:avLst/>
          </a:prstGeom>
          <a:noFill/>
        </p:spPr>
        <p:txBody>
          <a:bodyPr wrap="square" rtlCol="0">
            <a:spAutoFit/>
          </a:bodyPr>
          <a:lstStyle/>
          <a:p>
            <a:r>
              <a:rPr lang="fr-FR" sz="1300" b="1" dirty="0">
                <a:latin typeface="Portrait Text Regular" panose="02000000000000000000" pitchFamily="50" charset="0"/>
              </a:rPr>
              <a:t>Présidence de séance : Anne-Françoise Benhamou (ÉNS-Ulm)</a:t>
            </a:r>
          </a:p>
          <a:p>
            <a:pPr>
              <a:spcBef>
                <a:spcPts val="600"/>
              </a:spcBef>
            </a:pPr>
            <a:r>
              <a:rPr lang="fr-FR" sz="1300" dirty="0">
                <a:latin typeface="Portrait Text Regular" panose="02000000000000000000" pitchFamily="50" charset="0"/>
                <a:cs typeface="Portrait Text Regular"/>
              </a:rPr>
              <a:t>14 h · Entretien avec </a:t>
            </a:r>
            <a:r>
              <a:rPr lang="fr-FR" sz="1300" b="1" dirty="0">
                <a:latin typeface="Portrait Text Regular" panose="02000000000000000000" pitchFamily="50" charset="0"/>
                <a:cs typeface="Portrait Text Regular"/>
              </a:rPr>
              <a:t>Valérie Nègre</a:t>
            </a:r>
            <a:r>
              <a:rPr lang="fr-FR" sz="1300" dirty="0">
                <a:latin typeface="Portrait Text Regular" panose="02000000000000000000" pitchFamily="50" charset="0"/>
                <a:cs typeface="Portrait Text Regular"/>
              </a:rPr>
              <a:t>, assistante de Patrice Chéreau, à propos de </a:t>
            </a:r>
            <a:r>
              <a:rPr lang="fr-FR" sz="1300" i="1" dirty="0">
                <a:latin typeface="Portrait Text Regular" panose="02000000000000000000" pitchFamily="50" charset="0"/>
                <a:cs typeface="Portrait Text Regular"/>
              </a:rPr>
              <a:t>Tristan </a:t>
            </a:r>
            <a:r>
              <a:rPr lang="fr-FR" sz="1300" i="1" dirty="0" err="1">
                <a:latin typeface="Portrait Text Regular" panose="02000000000000000000" pitchFamily="50" charset="0"/>
                <a:cs typeface="Portrait Text Regular"/>
              </a:rPr>
              <a:t>und</a:t>
            </a:r>
            <a:r>
              <a:rPr lang="fr-FR" sz="1300" i="1" dirty="0">
                <a:latin typeface="Portrait Text Regular" panose="02000000000000000000" pitchFamily="50" charset="0"/>
                <a:cs typeface="Portrait Text Regular"/>
              </a:rPr>
              <a:t> Isolde</a:t>
            </a:r>
            <a:r>
              <a:rPr lang="fr-FR" sz="1300" dirty="0">
                <a:latin typeface="Portrait Text Regular" panose="02000000000000000000" pitchFamily="50" charset="0"/>
                <a:cs typeface="Portrait Text Regular"/>
              </a:rPr>
              <a:t> et </a:t>
            </a:r>
            <a:r>
              <a:rPr lang="fr-FR" sz="1300" i="1" dirty="0">
                <a:latin typeface="Portrait Text Regular" panose="02000000000000000000" pitchFamily="50" charset="0"/>
                <a:cs typeface="Portrait Text Regular"/>
              </a:rPr>
              <a:t>Phèdre</a:t>
            </a:r>
            <a:r>
              <a:rPr lang="fr-FR" sz="1300" dirty="0">
                <a:latin typeface="Portrait Text Regular" panose="02000000000000000000" pitchFamily="50" charset="0"/>
                <a:cs typeface="Portrait Text Regular"/>
              </a:rPr>
              <a:t>, animé par Gilles </a:t>
            </a:r>
            <a:r>
              <a:rPr lang="fr-FR" sz="1300" dirty="0" err="1">
                <a:latin typeface="Portrait Text Regular" panose="02000000000000000000" pitchFamily="50" charset="0"/>
                <a:cs typeface="Portrait Text Regular"/>
              </a:rPr>
              <a:t>Demonet</a:t>
            </a:r>
            <a:r>
              <a:rPr lang="fr-FR" sz="1300" dirty="0">
                <a:latin typeface="Portrait Text Regular" panose="02000000000000000000" pitchFamily="50" charset="0"/>
                <a:cs typeface="Portrait Text Regular"/>
              </a:rPr>
              <a:t>. </a:t>
            </a:r>
          </a:p>
          <a:p>
            <a:pPr>
              <a:spcBef>
                <a:spcPts val="600"/>
              </a:spcBef>
            </a:pPr>
            <a:r>
              <a:rPr lang="fr-FR" sz="1300" dirty="0">
                <a:latin typeface="Portrait Text Regular" panose="02000000000000000000" pitchFamily="50" charset="0"/>
                <a:cs typeface="Portrait Text Regular"/>
              </a:rPr>
              <a:t>14 h 30 · </a:t>
            </a:r>
            <a:r>
              <a:rPr lang="fr-FR" sz="1300" b="1" dirty="0">
                <a:latin typeface="Portrait Text Regular" panose="02000000000000000000" pitchFamily="50" charset="0"/>
                <a:cs typeface="Portrait Text Regular"/>
              </a:rPr>
              <a:t>Céline </a:t>
            </a:r>
            <a:r>
              <a:rPr lang="fr-FR" sz="1300" b="1" dirty="0" err="1">
                <a:latin typeface="Portrait Text Regular" panose="02000000000000000000" pitchFamily="50" charset="0"/>
                <a:cs typeface="Portrait Text Regular"/>
              </a:rPr>
              <a:t>Delivet</a:t>
            </a:r>
            <a:r>
              <a:rPr lang="fr-FR" sz="1300" dirty="0">
                <a:latin typeface="Portrait Text Regular" panose="02000000000000000000" pitchFamily="50" charset="0"/>
                <a:cs typeface="Portrait Text Regular"/>
              </a:rPr>
              <a:t> (Sorbonne nouvelle) : « Patrice Chéreau, documenter la répétition (théâtre et opéra) : </a:t>
            </a:r>
            <a:r>
              <a:rPr lang="fr-FR" sz="1300" i="1" dirty="0">
                <a:latin typeface="Portrait Text Regular" panose="02000000000000000000" pitchFamily="50" charset="0"/>
                <a:cs typeface="Portrait Text Regular"/>
              </a:rPr>
              <a:t>Dans la solitude des champs de coton</a:t>
            </a:r>
            <a:r>
              <a:rPr lang="fr-FR" sz="1300" dirty="0">
                <a:latin typeface="Portrait Text Regular" panose="02000000000000000000" pitchFamily="50" charset="0"/>
                <a:cs typeface="Portrait Text Regular"/>
              </a:rPr>
              <a:t> (1995),</a:t>
            </a:r>
            <a:r>
              <a:rPr lang="fr-FR" sz="1300" i="1" dirty="0">
                <a:latin typeface="Portrait Text Regular" panose="02000000000000000000" pitchFamily="50" charset="0"/>
                <a:cs typeface="Portrait Text Regular"/>
              </a:rPr>
              <a:t> </a:t>
            </a:r>
            <a:r>
              <a:rPr lang="fr-FR" sz="1300" i="1" dirty="0" err="1">
                <a:latin typeface="Portrait Text Regular" panose="02000000000000000000" pitchFamily="50" charset="0"/>
                <a:cs typeface="Portrait Text Regular"/>
              </a:rPr>
              <a:t>Così</a:t>
            </a:r>
            <a:r>
              <a:rPr lang="fr-FR" sz="1300" i="1" dirty="0">
                <a:latin typeface="Portrait Text Regular" panose="02000000000000000000" pitchFamily="50" charset="0"/>
                <a:cs typeface="Portrait Text Regular"/>
              </a:rPr>
              <a:t> fan tutte</a:t>
            </a:r>
            <a:r>
              <a:rPr lang="fr-FR" sz="1300" dirty="0">
                <a:latin typeface="Portrait Text Regular" panose="02000000000000000000" pitchFamily="50" charset="0"/>
                <a:cs typeface="Portrait Text Regular"/>
              </a:rPr>
              <a:t> (2005), </a:t>
            </a:r>
            <a:r>
              <a:rPr lang="fr-FR" sz="1300" i="1" dirty="0" err="1">
                <a:latin typeface="Portrait Text Regular" panose="02000000000000000000" pitchFamily="50" charset="0"/>
                <a:cs typeface="Portrait Text Regular"/>
              </a:rPr>
              <a:t>Elektra</a:t>
            </a:r>
            <a:r>
              <a:rPr lang="fr-FR" sz="1300" dirty="0">
                <a:latin typeface="Portrait Text Regular" panose="02000000000000000000" pitchFamily="50" charset="0"/>
                <a:cs typeface="Portrait Text Regular"/>
              </a:rPr>
              <a:t> (2013) »</a:t>
            </a:r>
          </a:p>
          <a:p>
            <a:pPr>
              <a:spcBef>
                <a:spcPts val="600"/>
              </a:spcBef>
            </a:pPr>
            <a:r>
              <a:rPr lang="fr-FR" sz="1300" dirty="0">
                <a:latin typeface="Portrait Text Regular" panose="02000000000000000000" pitchFamily="50" charset="0"/>
                <a:cs typeface="Portrait Text Regular"/>
              </a:rPr>
              <a:t>14 h 50 · </a:t>
            </a:r>
            <a:r>
              <a:rPr lang="fr-FR" sz="1300" b="1" dirty="0">
                <a:latin typeface="Portrait Text Regular" panose="02000000000000000000" pitchFamily="50" charset="0"/>
                <a:cs typeface="Portrait Text Regular"/>
              </a:rPr>
              <a:t>Gilles </a:t>
            </a:r>
            <a:r>
              <a:rPr lang="fr-FR" sz="1300" b="1" dirty="0" err="1">
                <a:latin typeface="Portrait Text Regular" panose="02000000000000000000" pitchFamily="50" charset="0"/>
                <a:cs typeface="Portrait Text Regular"/>
              </a:rPr>
              <a:t>Demonet</a:t>
            </a:r>
            <a:r>
              <a:rPr lang="fr-FR" sz="1300" dirty="0">
                <a:latin typeface="Portrait Text Regular" panose="02000000000000000000" pitchFamily="50" charset="0"/>
                <a:cs typeface="Portrait Text Regular"/>
              </a:rPr>
              <a:t> (Sorbonne-Université) : « Les artistes lyriques dans le processus créatif de Patrice Chéreau »</a:t>
            </a:r>
          </a:p>
          <a:p>
            <a:pPr>
              <a:spcBef>
                <a:spcPts val="600"/>
              </a:spcBef>
            </a:pPr>
            <a:r>
              <a:rPr lang="fr-FR" sz="1300" dirty="0">
                <a:latin typeface="Portrait Text Regular" panose="02000000000000000000" pitchFamily="50" charset="0"/>
                <a:cs typeface="Portrait Text Regular"/>
              </a:rPr>
              <a:t>15 h 10 · Échanges avec la salle</a:t>
            </a:r>
          </a:p>
          <a:p>
            <a:pPr>
              <a:spcBef>
                <a:spcPts val="600"/>
              </a:spcBef>
            </a:pPr>
            <a:endParaRPr lang="fr-FR" sz="1300" b="1" dirty="0">
              <a:latin typeface="Portrait Text Regular" panose="02000000000000000000" pitchFamily="50" charset="0"/>
            </a:endParaRPr>
          </a:p>
          <a:p>
            <a:pPr>
              <a:spcBef>
                <a:spcPts val="600"/>
              </a:spcBef>
            </a:pPr>
            <a:r>
              <a:rPr lang="fr-FR" sz="1300" b="1" dirty="0">
                <a:latin typeface="Portrait Text Regular" panose="02000000000000000000" pitchFamily="50" charset="0"/>
              </a:rPr>
              <a:t>Présidence de séance : Gilles </a:t>
            </a:r>
            <a:r>
              <a:rPr lang="fr-FR" sz="1300" b="1" dirty="0" err="1">
                <a:latin typeface="Portrait Text Regular" panose="02000000000000000000" pitchFamily="50" charset="0"/>
              </a:rPr>
              <a:t>Demonet</a:t>
            </a:r>
            <a:r>
              <a:rPr lang="fr-FR" sz="1300" b="1" dirty="0">
                <a:latin typeface="Portrait Text Regular" panose="02000000000000000000" pitchFamily="50" charset="0"/>
              </a:rPr>
              <a:t> (Sorbonne-Université)</a:t>
            </a:r>
          </a:p>
          <a:p>
            <a:pPr>
              <a:spcBef>
                <a:spcPts val="600"/>
              </a:spcBef>
            </a:pPr>
            <a:r>
              <a:rPr lang="fr-FR" sz="1300" dirty="0">
                <a:latin typeface="Portrait Text Regular" panose="02000000000000000000" pitchFamily="50" charset="0"/>
                <a:cs typeface="Portrait Text Regular"/>
              </a:rPr>
              <a:t> 15 h 40 · </a:t>
            </a:r>
            <a:r>
              <a:rPr lang="fr-FR" sz="1300" b="1" dirty="0">
                <a:latin typeface="Portrait Text Regular" panose="02000000000000000000" pitchFamily="50" charset="0"/>
                <a:cs typeface="Portrait Text Regular"/>
              </a:rPr>
              <a:t>Julien Centrès</a:t>
            </a:r>
            <a:r>
              <a:rPr lang="fr-FR" sz="1300" dirty="0">
                <a:latin typeface="Portrait Text Regular" panose="02000000000000000000" pitchFamily="50" charset="0"/>
                <a:cs typeface="Portrait Text Regular"/>
              </a:rPr>
              <a:t> (Université Panthéon-Sorbonne) :  « Le Syndrome de Vichy, sur scène et à l’écran : les opérations historiques de Jean-Pierre Vincent et de Patrice Chéreau (1978-2004) ».</a:t>
            </a:r>
          </a:p>
          <a:p>
            <a:pPr>
              <a:spcBef>
                <a:spcPts val="600"/>
              </a:spcBef>
            </a:pPr>
            <a:r>
              <a:rPr lang="fr-FR" sz="1300" dirty="0">
                <a:latin typeface="Portrait Text Regular" panose="02000000000000000000" pitchFamily="50" charset="0"/>
                <a:cs typeface="Portrait Text Regular"/>
              </a:rPr>
              <a:t>16 h · </a:t>
            </a:r>
            <a:r>
              <a:rPr lang="fr-FR" sz="1300" b="1" dirty="0">
                <a:latin typeface="Portrait Text Regular" panose="02000000000000000000" pitchFamily="50" charset="0"/>
                <a:cs typeface="Portrait Text Regular"/>
              </a:rPr>
              <a:t>François Regnault</a:t>
            </a:r>
            <a:r>
              <a:rPr lang="fr-FR" sz="1300" dirty="0">
                <a:latin typeface="Portrait Text Regular" panose="02000000000000000000" pitchFamily="50" charset="0"/>
                <a:cs typeface="Portrait Text Regular"/>
              </a:rPr>
              <a:t>, collaborateur de Patrice Chéreau de 1973 à 1985 : « Travailler avec Chéreau »</a:t>
            </a:r>
          </a:p>
          <a:p>
            <a:pPr>
              <a:spcBef>
                <a:spcPts val="600"/>
              </a:spcBef>
            </a:pPr>
            <a:r>
              <a:rPr lang="fr-FR" sz="1300" dirty="0">
                <a:latin typeface="Portrait Text Regular" panose="02000000000000000000" pitchFamily="50" charset="0"/>
                <a:cs typeface="Portrait Text Regular"/>
              </a:rPr>
              <a:t>16 h 30 · Entretien avec </a:t>
            </a:r>
            <a:r>
              <a:rPr lang="fr-FR" sz="1300" b="1" dirty="0">
                <a:latin typeface="Portrait Text Regular" panose="02000000000000000000" pitchFamily="50" charset="0"/>
                <a:cs typeface="Portrait Text Regular"/>
              </a:rPr>
              <a:t>Dominique Bruguière</a:t>
            </a:r>
            <a:r>
              <a:rPr lang="fr-FR" sz="1300" dirty="0">
                <a:latin typeface="Portrait Text Regular" panose="02000000000000000000" pitchFamily="50" charset="0"/>
                <a:cs typeface="Portrait Text Regular"/>
              </a:rPr>
              <a:t>, créatrice lumière pour Patrice Chéreau, mené par Elisabeth </a:t>
            </a:r>
            <a:r>
              <a:rPr lang="fr-FR" sz="1300" dirty="0" err="1">
                <a:latin typeface="Portrait Text Regular" panose="02000000000000000000" pitchFamily="50" charset="0"/>
                <a:cs typeface="Portrait Text Regular"/>
              </a:rPr>
              <a:t>Darrobers</a:t>
            </a:r>
            <a:r>
              <a:rPr lang="fr-FR" sz="1300" dirty="0">
                <a:latin typeface="Portrait Text Regular" panose="02000000000000000000" pitchFamily="50" charset="0"/>
                <a:cs typeface="Portrait Text Regular"/>
              </a:rPr>
              <a:t> (Sorbonne-Université)</a:t>
            </a:r>
          </a:p>
          <a:p>
            <a:pPr>
              <a:spcBef>
                <a:spcPts val="600"/>
              </a:spcBef>
            </a:pPr>
            <a:r>
              <a:rPr lang="fr-FR" sz="1300" dirty="0">
                <a:latin typeface="Portrait Text Regular" panose="02000000000000000000" pitchFamily="50" charset="0"/>
                <a:cs typeface="Portrait Text Regular"/>
              </a:rPr>
              <a:t>17 h · Échanges avec la salle</a:t>
            </a:r>
          </a:p>
          <a:p>
            <a:pPr>
              <a:spcBef>
                <a:spcPts val="600"/>
              </a:spcBef>
            </a:pPr>
            <a:r>
              <a:rPr lang="fr-FR" sz="1300" dirty="0">
                <a:latin typeface="Portrait Text Regular" panose="02000000000000000000" pitchFamily="50" charset="0"/>
                <a:cs typeface="Portrait Text Regular"/>
              </a:rPr>
              <a:t> </a:t>
            </a:r>
          </a:p>
          <a:p>
            <a:pPr>
              <a:spcBef>
                <a:spcPts val="600"/>
              </a:spcBef>
            </a:pPr>
            <a:r>
              <a:rPr lang="fr-FR" sz="1300" dirty="0">
                <a:latin typeface="Portrait Text Regular" panose="02000000000000000000" pitchFamily="50" charset="0"/>
                <a:cs typeface="Portrait Text Regular"/>
              </a:rPr>
              <a:t>17 h 15 · Conclusion par </a:t>
            </a:r>
            <a:r>
              <a:rPr lang="fr-FR" sz="1300" b="1" dirty="0">
                <a:latin typeface="Portrait Text Regular" panose="02000000000000000000" pitchFamily="50" charset="0"/>
                <a:cs typeface="Portrait Text Regular"/>
              </a:rPr>
              <a:t>Marianne Bouchardon</a:t>
            </a:r>
            <a:r>
              <a:rPr lang="fr-FR" sz="1300" dirty="0">
                <a:latin typeface="Portrait Text Regular" panose="02000000000000000000" pitchFamily="50" charset="0"/>
                <a:cs typeface="Portrait Text Regular"/>
              </a:rPr>
              <a:t> (Sorbonne Université) et </a:t>
            </a:r>
            <a:r>
              <a:rPr lang="fr-FR" sz="1300" b="1" dirty="0">
                <a:latin typeface="Portrait Text Regular" panose="02000000000000000000" pitchFamily="50" charset="0"/>
                <a:cs typeface="Portrait Text Regular"/>
              </a:rPr>
              <a:t>Pablo Cisneros</a:t>
            </a:r>
            <a:r>
              <a:rPr lang="fr-FR" sz="1300" dirty="0">
                <a:latin typeface="Portrait Text Regular" panose="02000000000000000000" pitchFamily="50" charset="0"/>
                <a:cs typeface="Portrait Text Regular"/>
              </a:rPr>
              <a:t> (Co-fondateur de l’Association Transmission Chéreau)</a:t>
            </a:r>
          </a:p>
          <a:p>
            <a:endParaRPr lang="fr-FR" sz="1300" dirty="0"/>
          </a:p>
        </p:txBody>
      </p:sp>
      <p:sp>
        <p:nvSpPr>
          <p:cNvPr id="5" name="ZoneTexte 4">
            <a:extLst>
              <a:ext uri="{FF2B5EF4-FFF2-40B4-BE49-F238E27FC236}">
                <a16:creationId xmlns:a16="http://schemas.microsoft.com/office/drawing/2014/main" xmlns="" id="{35A7C727-DB37-45D1-BC47-F51DD28DDCCC}"/>
              </a:ext>
            </a:extLst>
          </p:cNvPr>
          <p:cNvSpPr txBox="1"/>
          <p:nvPr/>
        </p:nvSpPr>
        <p:spPr>
          <a:xfrm>
            <a:off x="4147337" y="343566"/>
            <a:ext cx="1747879" cy="738664"/>
          </a:xfrm>
          <a:prstGeom prst="rect">
            <a:avLst/>
          </a:prstGeom>
          <a:noFill/>
        </p:spPr>
        <p:txBody>
          <a:bodyPr wrap="square" rtlCol="0">
            <a:spAutoFit/>
          </a:bodyPr>
          <a:lstStyle/>
          <a:p>
            <a:r>
              <a:rPr lang="fr-FR" sz="2400" dirty="0">
                <a:latin typeface="Portrait Text Regular"/>
              </a:rPr>
              <a:t>Programme</a:t>
            </a:r>
          </a:p>
          <a:p>
            <a:endParaRPr lang="fr-FR" dirty="0"/>
          </a:p>
        </p:txBody>
      </p:sp>
      <p:pic>
        <p:nvPicPr>
          <p:cNvPr id="6" name="Image 5" descr="cropped-cropped-cropped-logo-transmission-chereau-copie.jpg">
            <a:extLst>
              <a:ext uri="{FF2B5EF4-FFF2-40B4-BE49-F238E27FC236}">
                <a16:creationId xmlns:a16="http://schemas.microsoft.com/office/drawing/2014/main" xmlns="" id="{C2264362-84A9-4631-8BCD-036EBA2E6CC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14042" y="9200290"/>
            <a:ext cx="863377" cy="296786"/>
          </a:xfrm>
          <a:prstGeom prst="rect">
            <a:avLst/>
          </a:prstGeom>
        </p:spPr>
      </p:pic>
      <p:pic>
        <p:nvPicPr>
          <p:cNvPr id="7" name="Image 6" descr="IMEC-Logotype_court_noir - copie 2.pdf">
            <a:extLst>
              <a:ext uri="{FF2B5EF4-FFF2-40B4-BE49-F238E27FC236}">
                <a16:creationId xmlns:a16="http://schemas.microsoft.com/office/drawing/2014/main" xmlns="" id="{33889134-4041-4E24-93C0-7E051A1F4A4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48232" y="9162264"/>
            <a:ext cx="1137022" cy="454808"/>
          </a:xfrm>
          <a:prstGeom prst="rect">
            <a:avLst/>
          </a:prstGeom>
        </p:spPr>
      </p:pic>
      <p:pic>
        <p:nvPicPr>
          <p:cNvPr id="8" name="Image 7" descr="Capture d’écran 2024-11-14 à 11.32.05.png">
            <a:extLst>
              <a:ext uri="{FF2B5EF4-FFF2-40B4-BE49-F238E27FC236}">
                <a16:creationId xmlns:a16="http://schemas.microsoft.com/office/drawing/2014/main" xmlns="" id="{C0042E10-AE95-436B-977A-53FE9FFF295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10221" y="9069735"/>
            <a:ext cx="1035228" cy="577873"/>
          </a:xfrm>
          <a:prstGeom prst="rect">
            <a:avLst/>
          </a:prstGeom>
        </p:spPr>
      </p:pic>
      <p:pic>
        <p:nvPicPr>
          <p:cNvPr id="9" name="Image 8" descr="download.png">
            <a:extLst>
              <a:ext uri="{FF2B5EF4-FFF2-40B4-BE49-F238E27FC236}">
                <a16:creationId xmlns:a16="http://schemas.microsoft.com/office/drawing/2014/main" xmlns="" id="{81BCFBCF-D21E-4847-8DEA-B66C3EE483E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476359" y="9234222"/>
            <a:ext cx="1136598" cy="262854"/>
          </a:xfrm>
          <a:prstGeom prst="rect">
            <a:avLst/>
          </a:prstGeom>
        </p:spPr>
      </p:pic>
      <p:pic>
        <p:nvPicPr>
          <p:cNvPr id="10" name="Image 9" descr="logo-priteps-it.jpg">
            <a:extLst>
              <a:ext uri="{FF2B5EF4-FFF2-40B4-BE49-F238E27FC236}">
                <a16:creationId xmlns:a16="http://schemas.microsoft.com/office/drawing/2014/main" xmlns="" id="{A337BDC3-9C1E-44F4-9DE1-FE604881F7D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631164" y="9211104"/>
            <a:ext cx="1454595" cy="324600"/>
          </a:xfrm>
          <a:prstGeom prst="rect">
            <a:avLst/>
          </a:prstGeom>
        </p:spPr>
      </p:pic>
      <p:pic>
        <p:nvPicPr>
          <p:cNvPr id="11" name="Image 10" descr="download.png">
            <a:extLst>
              <a:ext uri="{FF2B5EF4-FFF2-40B4-BE49-F238E27FC236}">
                <a16:creationId xmlns:a16="http://schemas.microsoft.com/office/drawing/2014/main" xmlns="" id="{D2B691C9-AB80-4F12-8B8F-40A6E115C66B}"/>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957044" y="9042643"/>
            <a:ext cx="565867" cy="482035"/>
          </a:xfrm>
          <a:prstGeom prst="rect">
            <a:avLst/>
          </a:prstGeom>
        </p:spPr>
      </p:pic>
    </p:spTree>
    <p:extLst>
      <p:ext uri="{BB962C8B-B14F-4D97-AF65-F5344CB8AC3E}">
        <p14:creationId xmlns:p14="http://schemas.microsoft.com/office/powerpoint/2010/main" val="363970016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2013 - 2022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35158</TotalTime>
  <Words>83</Words>
  <Application>Microsoft Macintosh PowerPoint</Application>
  <PresentationFormat>Personnalisé</PresentationFormat>
  <Paragraphs>78</Paragraphs>
  <Slides>3</Slides>
  <Notes>3</Notes>
  <HiddenSlides>0</HiddenSlides>
  <MMClips>0</MMClips>
  <ScaleCrop>false</ScaleCrop>
  <HeadingPairs>
    <vt:vector size="4" baseType="variant">
      <vt:variant>
        <vt:lpstr>Thème</vt:lpstr>
      </vt:variant>
      <vt:variant>
        <vt:i4>1</vt:i4>
      </vt:variant>
      <vt:variant>
        <vt:lpstr>Titres des diapositives</vt:lpstr>
      </vt:variant>
      <vt:variant>
        <vt:i4>3</vt:i4>
      </vt:variant>
    </vt:vector>
  </HeadingPairs>
  <TitlesOfParts>
    <vt:vector size="4" baseType="lpstr">
      <vt:lpstr>Thème Office</vt:lpstr>
      <vt:lpstr>Présentation PowerPoint</vt:lpstr>
      <vt:lpstr>Présentation PowerPoint</vt:lpstr>
      <vt:lpstr>Présentation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Microsoft Office User</dc:creator>
  <cp:lastModifiedBy>François Bordes</cp:lastModifiedBy>
  <cp:revision>38</cp:revision>
  <cp:lastPrinted>2024-10-11T10:02:55Z</cp:lastPrinted>
  <dcterms:created xsi:type="dcterms:W3CDTF">2024-02-12T10:03:39Z</dcterms:created>
  <dcterms:modified xsi:type="dcterms:W3CDTF">2024-11-19T18:02:53Z</dcterms:modified>
</cp:coreProperties>
</file>